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720" r:id="rId2"/>
  </p:sldMasterIdLst>
  <p:notesMasterIdLst>
    <p:notesMasterId r:id="rId119"/>
  </p:notesMasterIdLst>
  <p:sldIdLst>
    <p:sldId id="258" r:id="rId3"/>
    <p:sldId id="452" r:id="rId4"/>
    <p:sldId id="490" r:id="rId5"/>
    <p:sldId id="453" r:id="rId6"/>
    <p:sldId id="440" r:id="rId7"/>
    <p:sldId id="426" r:id="rId8"/>
    <p:sldId id="491" r:id="rId9"/>
    <p:sldId id="602" r:id="rId10"/>
    <p:sldId id="614" r:id="rId11"/>
    <p:sldId id="560" r:id="rId12"/>
    <p:sldId id="557" r:id="rId13"/>
    <p:sldId id="587" r:id="rId14"/>
    <p:sldId id="558" r:id="rId15"/>
    <p:sldId id="559" r:id="rId16"/>
    <p:sldId id="441" r:id="rId17"/>
    <p:sldId id="563" r:id="rId18"/>
    <p:sldId id="597" r:id="rId19"/>
    <p:sldId id="599" r:id="rId20"/>
    <p:sldId id="561" r:id="rId21"/>
    <p:sldId id="588" r:id="rId22"/>
    <p:sldId id="494" r:id="rId23"/>
    <p:sldId id="466" r:id="rId24"/>
    <p:sldId id="495" r:id="rId25"/>
    <p:sldId id="429" r:id="rId26"/>
    <p:sldId id="497" r:id="rId27"/>
    <p:sldId id="498" r:id="rId28"/>
    <p:sldId id="499" r:id="rId29"/>
    <p:sldId id="500" r:id="rId30"/>
    <p:sldId id="501" r:id="rId31"/>
    <p:sldId id="510" r:id="rId32"/>
    <p:sldId id="469" r:id="rId33"/>
    <p:sldId id="470" r:id="rId34"/>
    <p:sldId id="471" r:id="rId35"/>
    <p:sldId id="502" r:id="rId36"/>
    <p:sldId id="503" r:id="rId37"/>
    <p:sldId id="565" r:id="rId38"/>
    <p:sldId id="506" r:id="rId39"/>
    <p:sldId id="504" r:id="rId40"/>
    <p:sldId id="605" r:id="rId41"/>
    <p:sldId id="604" r:id="rId42"/>
    <p:sldId id="572" r:id="rId43"/>
    <p:sldId id="507" r:id="rId44"/>
    <p:sldId id="508" r:id="rId45"/>
    <p:sldId id="509" r:id="rId46"/>
    <p:sldId id="511" r:id="rId47"/>
    <p:sldId id="512" r:id="rId48"/>
    <p:sldId id="513" r:id="rId49"/>
    <p:sldId id="515" r:id="rId50"/>
    <p:sldId id="516" r:id="rId51"/>
    <p:sldId id="609" r:id="rId52"/>
    <p:sldId id="610" r:id="rId53"/>
    <p:sldId id="611" r:id="rId54"/>
    <p:sldId id="612" r:id="rId55"/>
    <p:sldId id="613" r:id="rId56"/>
    <p:sldId id="600" r:id="rId57"/>
    <p:sldId id="606" r:id="rId58"/>
    <p:sldId id="607" r:id="rId59"/>
    <p:sldId id="608" r:id="rId60"/>
    <p:sldId id="601" r:id="rId61"/>
    <p:sldId id="438" r:id="rId62"/>
    <p:sldId id="468" r:id="rId63"/>
    <p:sldId id="439" r:id="rId64"/>
    <p:sldId id="529" r:id="rId65"/>
    <p:sldId id="568" r:id="rId66"/>
    <p:sldId id="569" r:id="rId67"/>
    <p:sldId id="571" r:id="rId68"/>
    <p:sldId id="531" r:id="rId69"/>
    <p:sldId id="580" r:id="rId70"/>
    <p:sldId id="573" r:id="rId71"/>
    <p:sldId id="532" r:id="rId72"/>
    <p:sldId id="533" r:id="rId73"/>
    <p:sldId id="534" r:id="rId74"/>
    <p:sldId id="538" r:id="rId75"/>
    <p:sldId id="539" r:id="rId76"/>
    <p:sldId id="603" r:id="rId77"/>
    <p:sldId id="541" r:id="rId78"/>
    <p:sldId id="520" r:id="rId79"/>
    <p:sldId id="521" r:id="rId80"/>
    <p:sldId id="523" r:id="rId81"/>
    <p:sldId id="537" r:id="rId82"/>
    <p:sldId id="542" r:id="rId83"/>
    <p:sldId id="543" r:id="rId84"/>
    <p:sldId id="544" r:id="rId85"/>
    <p:sldId id="574" r:id="rId86"/>
    <p:sldId id="575" r:id="rId87"/>
    <p:sldId id="583" r:id="rId88"/>
    <p:sldId id="582" r:id="rId89"/>
    <p:sldId id="576" r:id="rId90"/>
    <p:sldId id="577" r:id="rId91"/>
    <p:sldId id="579" r:id="rId92"/>
    <p:sldId id="578" r:id="rId93"/>
    <p:sldId id="584" r:id="rId94"/>
    <p:sldId id="585" r:id="rId95"/>
    <p:sldId id="586" r:id="rId96"/>
    <p:sldId id="536" r:id="rId97"/>
    <p:sldId id="535" r:id="rId98"/>
    <p:sldId id="545" r:id="rId99"/>
    <p:sldId id="546" r:id="rId100"/>
    <p:sldId id="547" r:id="rId101"/>
    <p:sldId id="548" r:id="rId102"/>
    <p:sldId id="550" r:id="rId103"/>
    <p:sldId id="549" r:id="rId104"/>
    <p:sldId id="522" r:id="rId105"/>
    <p:sldId id="489" r:id="rId106"/>
    <p:sldId id="555" r:id="rId107"/>
    <p:sldId id="552" r:id="rId108"/>
    <p:sldId id="553" r:id="rId109"/>
    <p:sldId id="589" r:id="rId110"/>
    <p:sldId id="590" r:id="rId111"/>
    <p:sldId id="591" r:id="rId112"/>
    <p:sldId id="592" r:id="rId113"/>
    <p:sldId id="593" r:id="rId114"/>
    <p:sldId id="594" r:id="rId115"/>
    <p:sldId id="595" r:id="rId116"/>
    <p:sldId id="596" r:id="rId117"/>
    <p:sldId id="556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A369ADB-A61F-48CC-91DE-47B676D7DEE9}">
          <p14:sldIdLst>
            <p14:sldId id="258"/>
            <p14:sldId id="452"/>
            <p14:sldId id="490"/>
            <p14:sldId id="453"/>
          </p14:sldIdLst>
        </p14:section>
        <p14:section name="Part I - Intro" id="{82DA2047-4440-4AF0-A5B6-8878FB3D4517}">
          <p14:sldIdLst>
            <p14:sldId id="440"/>
            <p14:sldId id="426"/>
            <p14:sldId id="491"/>
            <p14:sldId id="602"/>
            <p14:sldId id="614"/>
            <p14:sldId id="560"/>
            <p14:sldId id="557"/>
            <p14:sldId id="587"/>
            <p14:sldId id="558"/>
            <p14:sldId id="559"/>
            <p14:sldId id="441"/>
            <p14:sldId id="563"/>
            <p14:sldId id="597"/>
            <p14:sldId id="599"/>
            <p14:sldId id="561"/>
            <p14:sldId id="588"/>
            <p14:sldId id="494"/>
            <p14:sldId id="466"/>
          </p14:sldIdLst>
        </p14:section>
        <p14:section name="Part I - Hands On" id="{219015B5-2AF1-4477-A9EE-A029819DC65E}">
          <p14:sldIdLst>
            <p14:sldId id="495"/>
            <p14:sldId id="429"/>
            <p14:sldId id="497"/>
            <p14:sldId id="498"/>
            <p14:sldId id="499"/>
            <p14:sldId id="500"/>
            <p14:sldId id="501"/>
          </p14:sldIdLst>
        </p14:section>
        <p14:section name="Part I - Wrap Up" id="{9A39CF29-21B5-4D0B-8059-C18EA9702B89}">
          <p14:sldIdLst>
            <p14:sldId id="510"/>
            <p14:sldId id="469"/>
          </p14:sldIdLst>
        </p14:section>
        <p14:section name="HALF-TIME BREAK" id="{20E73BF5-1C21-456F-817F-8F94EE534659}">
          <p14:sldIdLst>
            <p14:sldId id="470"/>
          </p14:sldIdLst>
        </p14:section>
        <p14:section name="Part II - KVM MicroVMs" id="{C6D542C9-2313-4F3C-A246-0C14B20084B3}">
          <p14:sldIdLst>
            <p14:sldId id="471"/>
            <p14:sldId id="502"/>
            <p14:sldId id="503"/>
            <p14:sldId id="565"/>
            <p14:sldId id="506"/>
            <p14:sldId id="504"/>
            <p14:sldId id="605"/>
            <p14:sldId id="604"/>
            <p14:sldId id="572"/>
            <p14:sldId id="507"/>
            <p14:sldId id="508"/>
            <p14:sldId id="509"/>
          </p14:sldIdLst>
        </p14:section>
        <p14:section name="Part II - Hands On" id="{72B52C4A-334F-4FF1-931B-4E12A4698A66}">
          <p14:sldIdLst>
            <p14:sldId id="511"/>
            <p14:sldId id="512"/>
            <p14:sldId id="513"/>
            <p14:sldId id="515"/>
            <p14:sldId id="516"/>
            <p14:sldId id="609"/>
            <p14:sldId id="610"/>
            <p14:sldId id="611"/>
            <p14:sldId id="612"/>
            <p14:sldId id="613"/>
          </p14:sldIdLst>
        </p14:section>
        <p14:section name="Part II - Wrap Up" id="{FC818357-45C9-4B14-AE5A-FB72698ADECE}">
          <p14:sldIdLst>
            <p14:sldId id="600"/>
            <p14:sldId id="606"/>
            <p14:sldId id="607"/>
            <p14:sldId id="608"/>
            <p14:sldId id="601"/>
            <p14:sldId id="438"/>
          </p14:sldIdLst>
        </p14:section>
        <p14:section name="DAY BREAK" id="{A8E1859D-1EDF-4617-B53A-99FD53B70081}">
          <p14:sldIdLst>
            <p14:sldId id="468"/>
          </p14:sldIdLst>
        </p14:section>
        <p14:section name="Part III - Firecracker" id="{E92332D8-E5BC-4024-8B3A-2ADB0D1412FA}">
          <p14:sldIdLst>
            <p14:sldId id="439"/>
            <p14:sldId id="529"/>
            <p14:sldId id="568"/>
            <p14:sldId id="569"/>
            <p14:sldId id="571"/>
            <p14:sldId id="531"/>
            <p14:sldId id="580"/>
            <p14:sldId id="573"/>
            <p14:sldId id="532"/>
            <p14:sldId id="533"/>
          </p14:sldIdLst>
        </p14:section>
        <p14:section name="Part III - Hands On" id="{D5681FDB-09E6-4873-AD36-EEA2A50E9998}">
          <p14:sldIdLst>
            <p14:sldId id="534"/>
            <p14:sldId id="538"/>
            <p14:sldId id="539"/>
            <p14:sldId id="603"/>
            <p14:sldId id="541"/>
          </p14:sldIdLst>
        </p14:section>
        <p14:section name="Part III - Wrap Up" id="{5C28F88D-2744-4275-AD14-B0FBF753B61F}">
          <p14:sldIdLst>
            <p14:sldId id="520"/>
            <p14:sldId id="521"/>
          </p14:sldIdLst>
        </p14:section>
        <p14:section name="HALF-TIME BREAK" id="{81A90D38-F0A8-4F35-869A-8213C02F3D67}">
          <p14:sldIdLst>
            <p14:sldId id="523"/>
          </p14:sldIdLst>
        </p14:section>
        <p14:section name="Part IV - DevOps Use Cases" id="{7EBC5022-D9CC-4C78-996C-40841C56856A}">
          <p14:sldIdLst>
            <p14:sldId id="537"/>
            <p14:sldId id="542"/>
            <p14:sldId id="543"/>
            <p14:sldId id="544"/>
            <p14:sldId id="574"/>
            <p14:sldId id="575"/>
            <p14:sldId id="583"/>
            <p14:sldId id="582"/>
            <p14:sldId id="576"/>
            <p14:sldId id="577"/>
            <p14:sldId id="579"/>
            <p14:sldId id="578"/>
            <p14:sldId id="584"/>
            <p14:sldId id="585"/>
            <p14:sldId id="586"/>
            <p14:sldId id="536"/>
          </p14:sldIdLst>
        </p14:section>
        <p14:section name="Part IV - Hands On" id="{50619C0A-4B21-46D8-903B-1EC0842C91A6}">
          <p14:sldIdLst>
            <p14:sldId id="535"/>
            <p14:sldId id="545"/>
            <p14:sldId id="546"/>
            <p14:sldId id="547"/>
            <p14:sldId id="548"/>
            <p14:sldId id="550"/>
            <p14:sldId id="549"/>
          </p14:sldIdLst>
        </p14:section>
        <p14:section name="Part IV - Wrap Up" id="{25708978-E01E-412C-8993-A89253E532FB}">
          <p14:sldIdLst>
            <p14:sldId id="522"/>
            <p14:sldId id="489"/>
          </p14:sldIdLst>
        </p14:section>
        <p14:section name="Conclusion" id="{E7B23AF7-D03D-4A96-A664-E38C5A2E30C5}">
          <p14:sldIdLst>
            <p14:sldId id="555"/>
            <p14:sldId id="552"/>
            <p14:sldId id="553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6699"/>
    <a:srgbClr val="EA8023"/>
    <a:srgbClr val="D0D2D3"/>
    <a:srgbClr val="F2F2F1"/>
    <a:srgbClr val="224982"/>
    <a:srgbClr val="E4E5E3"/>
    <a:srgbClr val="C6DBEF"/>
    <a:srgbClr val="A7C8E6"/>
    <a:srgbClr val="8AB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2" autoAdjust="0"/>
    <p:restoredTop sz="77558" autoAdjust="0"/>
  </p:normalViewPr>
  <p:slideViewPr>
    <p:cSldViewPr snapToGrid="0">
      <p:cViewPr>
        <p:scale>
          <a:sx n="66" d="100"/>
          <a:sy n="66" d="100"/>
        </p:scale>
        <p:origin x="506" y="55"/>
      </p:cViewPr>
      <p:guideLst>
        <p:guide orient="horz" pos="3888"/>
        <p:guide pos="3840"/>
        <p:guide orient="horz" pos="3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viewProps" Target="view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2E98DAC4-F5D3-EE45-9601-B47B123ECB06}" type="datetimeFigureOut">
              <a:rPr lang="en-US" smtClean="0"/>
              <a:pPr/>
              <a:t>5/26/2020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49AFF35C-135C-614E-BA91-C49BD96A49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9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virtualization_developmen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aquasec.com/a-brief-history-of-containers-from-1970s-chroot-to-docker-2016" TargetMode="External"/><Relationship Id="rId4" Type="http://schemas.openxmlformats.org/officeDocument/2006/relationships/hyperlink" Target="https://docs.oracle.com/cd/E26996_01/E18549/html/VMUSG1010.html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virtualization_developmen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aquasec.com/a-brief-history-of-containers-from-1970s-chroot-to-docker-2016" TargetMode="External"/><Relationship Id="rId4" Type="http://schemas.openxmlformats.org/officeDocument/2006/relationships/hyperlink" Target="https://docs.oracle.com/cd/E26996_01/E18549/html/VMUSG1010.html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virtualization_developmen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aquasec.com/a-brief-history-of-containers-from-1970s-chroot-to-docker-2016" TargetMode="External"/><Relationship Id="rId4" Type="http://schemas.openxmlformats.org/officeDocument/2006/relationships/hyperlink" Target="https://docs.oracle.com/cd/E26996_01/E18549/html/VMUSG1010.html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virtualization_developmen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blog.aquasec.com/a-brief-history-of-containers-from-1970s-chroot-to-docker-2016" TargetMode="External"/><Relationship Id="rId4" Type="http://schemas.openxmlformats.org/officeDocument/2006/relationships/hyperlink" Target="https://docs.oracle.com/cd/E26996_01/E18549/html/VMUSG1010.html" TargetMode="Externa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Notes:</a:t>
            </a:r>
          </a:p>
          <a:p>
            <a:r>
              <a:rPr lang="en-US" baseline="0" dirty="0" smtClean="0"/>
              <a:t>initial research</a:t>
            </a:r>
          </a:p>
          <a:p>
            <a:r>
              <a:rPr lang="en-US" baseline="0" dirty="0" smtClean="0"/>
              <a:t>The meeting goal is to share / synch – think what question do we want to ask and answer?</a:t>
            </a:r>
          </a:p>
          <a:p>
            <a:r>
              <a:rPr lang="en-US" baseline="0" dirty="0" smtClean="0"/>
              <a:t>Followup will be to determine follow up research / possible defensive measure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0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8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04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177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9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2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76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63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04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17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88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1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79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74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76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82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9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57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37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82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03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5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91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294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37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33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92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95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83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68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80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33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7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34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537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620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697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961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7201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2371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5064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4068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3086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8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965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18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70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79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423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42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226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logo inside jail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853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202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2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5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https://en.wikipedia.org/wiki/Timeline_of_virtualization_development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https://docs.oracle.com/cd/E26996_01/E18549/html/VMUSG1010.html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https://blog.aquasec.com/a-brief-history-of-containers-from-1970s-chroot-to-docker-2016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426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chart showing</a:t>
            </a:r>
            <a:r>
              <a:rPr lang="en-US" baseline="0" dirty="0" smtClean="0"/>
              <a:t> images of peripherals connected to firecracker’s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7267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moat defense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223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097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624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733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955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5696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07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63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47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https://en.wikipedia.org/wiki/Timeline_of_virtualization_development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https://docs.oracle.com/cd/E26996_01/E18549/html/VMUSG1010.html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https://blog.aquasec.com/a-brief-history-of-containers-from-1970s-chroot-to-docker-2016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01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Moat Defense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528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Moat Defense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105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013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478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985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38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266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1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premise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874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8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https://en.wikipedia.org/wiki/Timeline_of_virtualization_development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https://docs.oracle.com/cd/E26996_01/E18549/html/VMUSG1010.html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https://blog.aquasec.com/a-brief-history-of-containers-from-1970s-chroot-to-docker-2016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616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20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539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906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213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377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7454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131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768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3242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708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https://en.wikipedia.org/wiki/Timeline_of_virtualization_development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https://docs.oracle.com/cd/E26996_01/E18549/html/VMUSG1010.html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https://blog.aquasec.com/a-brief-history-of-containers-from-1970s-chroot-to-docker-2016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5380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753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674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735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392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981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03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919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-Title Slide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914400" y="4314555"/>
            <a:ext cx="10363200" cy="60917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6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14400" y="5029200"/>
            <a:ext cx="10363200" cy="74136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spc="8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1" y="1863137"/>
            <a:ext cx="6751543" cy="1351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05835" y="519953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65976" y="2330824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7529" y="860612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852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2965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9852" y="1132775"/>
            <a:ext cx="5327704" cy="469998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4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9852" y="1946001"/>
            <a:ext cx="5327704" cy="4315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6714" y="1132775"/>
            <a:ext cx="5347960" cy="469998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4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6714" y="1946001"/>
            <a:ext cx="5347960" cy="4315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852" y="778067"/>
            <a:ext cx="11544822" cy="1148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96988" y="6723529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">
    <p:bg>
      <p:bgPr>
        <a:solidFill>
          <a:srgbClr val="F2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44289" y="2346466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4289" y="947804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2587536"/>
            <a:ext cx="3840163" cy="769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6" y="2587536"/>
            <a:ext cx="3840163" cy="769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0708" y="4097612"/>
            <a:ext cx="900025" cy="281883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0F2233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99659" y="4097612"/>
            <a:ext cx="900025" cy="281883"/>
          </a:xfrm>
          <a:prstGeom prst="rect">
            <a:avLst/>
          </a:prstGeom>
          <a:solidFill>
            <a:srgbClr val="1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153653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98610" y="4097612"/>
            <a:ext cx="900025" cy="281883"/>
          </a:xfrm>
          <a:prstGeom prst="rect">
            <a:avLst/>
          </a:prstGeom>
          <a:solidFill>
            <a:srgbClr val="1D4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1D4B73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97561" y="4097612"/>
            <a:ext cx="900025" cy="281883"/>
          </a:xfrm>
          <a:prstGeom prst="rect">
            <a:avLst/>
          </a:prstGeom>
          <a:solidFill>
            <a:srgbClr val="265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265F91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96512" y="4097612"/>
            <a:ext cx="900025" cy="281883"/>
          </a:xfrm>
          <a:prstGeom prst="rect">
            <a:avLst/>
          </a:prstGeom>
          <a:solidFill>
            <a:srgbClr val="2F7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2F73B0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5463" y="4097612"/>
            <a:ext cx="900025" cy="281883"/>
          </a:xfrm>
          <a:prstGeom prst="rect">
            <a:avLst/>
          </a:prstGeom>
          <a:solidFill>
            <a:srgbClr val="4D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92316" y="4097612"/>
            <a:ext cx="900025" cy="281883"/>
          </a:xfrm>
          <a:prstGeom prst="rect">
            <a:avLst/>
          </a:prstGeom>
          <a:solidFill>
            <a:srgbClr val="A7C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A7C8E6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91269" y="4097612"/>
            <a:ext cx="900025" cy="281883"/>
          </a:xfrm>
          <a:prstGeom prst="rect">
            <a:avLst/>
          </a:prstGeom>
          <a:solidFill>
            <a:srgbClr val="C6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C6DBEF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4414" y="4097612"/>
            <a:ext cx="900025" cy="281883"/>
          </a:xfrm>
          <a:prstGeom prst="rect">
            <a:avLst/>
          </a:prstGeom>
          <a:solidFill>
            <a:srgbClr val="6BA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6BA2D6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3365" y="4097612"/>
            <a:ext cx="900025" cy="281883"/>
          </a:xfrm>
          <a:prstGeom prst="rect">
            <a:avLst/>
          </a:prstGeom>
          <a:solidFill>
            <a:srgbClr val="8A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8AB5DF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00708" y="4578875"/>
            <a:ext cx="900025" cy="281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99659" y="4578875"/>
            <a:ext cx="900025" cy="281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6AAE45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98610" y="4578875"/>
            <a:ext cx="900025" cy="281883"/>
          </a:xfrm>
          <a:prstGeom prst="rect">
            <a:avLst/>
          </a:prstGeom>
          <a:solidFill>
            <a:srgbClr val="EA8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EA8023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97561" y="4578875"/>
            <a:ext cx="900025" cy="281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FFCC02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5" y="1189006"/>
            <a:ext cx="3840163" cy="7688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1189006"/>
            <a:ext cx="3840163" cy="768880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-Title Slide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914400" y="4314555"/>
            <a:ext cx="10363200" cy="60917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600" b="1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14400" y="5029200"/>
            <a:ext cx="10363200" cy="74136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spc="8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1" y="1863137"/>
            <a:ext cx="6751543" cy="135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1" y="1863137"/>
            <a:ext cx="6751543" cy="135179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105835" y="519953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165976" y="2330824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27529" y="860612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0138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-Title Slide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314555"/>
            <a:ext cx="10363200" cy="60917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600" b="1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29200"/>
            <a:ext cx="10363200" cy="74136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0" y="1863137"/>
            <a:ext cx="6751544" cy="135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0" y="1863137"/>
            <a:ext cx="6751544" cy="13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7446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-Title Slide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314555"/>
            <a:ext cx="10363200" cy="60917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600" b="1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29200"/>
            <a:ext cx="10363200" cy="74136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210" y="1863137"/>
            <a:ext cx="6751544" cy="1351800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2582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9852" y="827132"/>
            <a:ext cx="11544822" cy="23367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774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Vertical 0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899" y="675442"/>
            <a:ext cx="7445490" cy="55196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27" y="482252"/>
            <a:ext cx="2827611" cy="590602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603" y="307535"/>
            <a:ext cx="2011898" cy="402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603" y="307535"/>
            <a:ext cx="2011898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80818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15" y="1828800"/>
            <a:ext cx="11555260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357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Divider 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1" y="307535"/>
            <a:ext cx="2011213" cy="402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1" y="307535"/>
            <a:ext cx="2011213" cy="40268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078071" y="1057835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715435" y="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8713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3 Divider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898" cy="402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898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88073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39608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4419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1850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852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2965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4507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9852" y="1132775"/>
            <a:ext cx="5327704" cy="469998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4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9852" y="1946001"/>
            <a:ext cx="5327704" cy="4315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6714" y="1132775"/>
            <a:ext cx="5347960" cy="469998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buNone/>
              <a:defRPr sz="2400" b="1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6714" y="1946001"/>
            <a:ext cx="5347960" cy="4315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9852" y="778067"/>
            <a:ext cx="11544822" cy="1148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796988" y="6723529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701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2129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27588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">
    <p:bg>
      <p:bgPr>
        <a:solidFill>
          <a:srgbClr val="F2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00674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44289" y="2346466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4289" y="947804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2587536"/>
            <a:ext cx="3840163" cy="769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6" y="2587536"/>
            <a:ext cx="3840163" cy="76914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0708" y="4097612"/>
            <a:ext cx="900025" cy="281883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0F2233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99659" y="4097612"/>
            <a:ext cx="900025" cy="281883"/>
          </a:xfrm>
          <a:prstGeom prst="rect">
            <a:avLst/>
          </a:prstGeom>
          <a:solidFill>
            <a:srgbClr val="1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153653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98610" y="4097612"/>
            <a:ext cx="900025" cy="281883"/>
          </a:xfrm>
          <a:prstGeom prst="rect">
            <a:avLst/>
          </a:prstGeom>
          <a:solidFill>
            <a:srgbClr val="1D4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1D4B73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97561" y="4097612"/>
            <a:ext cx="900025" cy="281883"/>
          </a:xfrm>
          <a:prstGeom prst="rect">
            <a:avLst/>
          </a:prstGeom>
          <a:solidFill>
            <a:srgbClr val="265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265F91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96512" y="4097612"/>
            <a:ext cx="900025" cy="281883"/>
          </a:xfrm>
          <a:prstGeom prst="rect">
            <a:avLst/>
          </a:prstGeom>
          <a:solidFill>
            <a:srgbClr val="2F7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2F73B0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95463" y="4097612"/>
            <a:ext cx="900025" cy="281883"/>
          </a:xfrm>
          <a:prstGeom prst="rect">
            <a:avLst/>
          </a:prstGeom>
          <a:solidFill>
            <a:srgbClr val="4D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92316" y="4097612"/>
            <a:ext cx="900025" cy="281883"/>
          </a:xfrm>
          <a:prstGeom prst="rect">
            <a:avLst/>
          </a:prstGeom>
          <a:solidFill>
            <a:srgbClr val="A7C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A7C8E6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91269" y="4097612"/>
            <a:ext cx="900025" cy="281883"/>
          </a:xfrm>
          <a:prstGeom prst="rect">
            <a:avLst/>
          </a:prstGeom>
          <a:solidFill>
            <a:srgbClr val="C6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C6DBEF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94414" y="4097612"/>
            <a:ext cx="900025" cy="281883"/>
          </a:xfrm>
          <a:prstGeom prst="rect">
            <a:avLst/>
          </a:prstGeom>
          <a:solidFill>
            <a:srgbClr val="6BA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6BA2D6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893365" y="4097612"/>
            <a:ext cx="900025" cy="281883"/>
          </a:xfrm>
          <a:prstGeom prst="rect">
            <a:avLst/>
          </a:prstGeom>
          <a:solidFill>
            <a:srgbClr val="8A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8AB5DF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00708" y="4578875"/>
            <a:ext cx="900025" cy="281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99659" y="4578875"/>
            <a:ext cx="900025" cy="281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6AAE45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98610" y="4578875"/>
            <a:ext cx="900025" cy="281883"/>
          </a:xfrm>
          <a:prstGeom prst="rect">
            <a:avLst/>
          </a:prstGeom>
          <a:solidFill>
            <a:srgbClr val="EA8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EA8023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97561" y="4578875"/>
            <a:ext cx="900025" cy="281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FFCC02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5" y="1189006"/>
            <a:ext cx="3840163" cy="7688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1189006"/>
            <a:ext cx="3840163" cy="768880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5844289" y="2346466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5844289" y="947804"/>
            <a:ext cx="4792006" cy="1251284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2587536"/>
            <a:ext cx="3840163" cy="7691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6" y="2587536"/>
            <a:ext cx="3840163" cy="769144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1600708" y="4097612"/>
            <a:ext cx="900025" cy="281883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0F2233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2499659" y="4097612"/>
            <a:ext cx="900025" cy="281883"/>
          </a:xfrm>
          <a:prstGeom prst="rect">
            <a:avLst/>
          </a:prstGeom>
          <a:solidFill>
            <a:srgbClr val="153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153653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3398610" y="4097612"/>
            <a:ext cx="900025" cy="281883"/>
          </a:xfrm>
          <a:prstGeom prst="rect">
            <a:avLst/>
          </a:prstGeom>
          <a:solidFill>
            <a:srgbClr val="1D4B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1D4B73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297561" y="4097612"/>
            <a:ext cx="900025" cy="281883"/>
          </a:xfrm>
          <a:prstGeom prst="rect">
            <a:avLst/>
          </a:prstGeom>
          <a:solidFill>
            <a:srgbClr val="265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265F91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5196512" y="4097612"/>
            <a:ext cx="900025" cy="281883"/>
          </a:xfrm>
          <a:prstGeom prst="rect">
            <a:avLst/>
          </a:prstGeom>
          <a:solidFill>
            <a:srgbClr val="2F73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2F73B0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6095463" y="4097612"/>
            <a:ext cx="900025" cy="281883"/>
          </a:xfrm>
          <a:prstGeom prst="rect">
            <a:avLst/>
          </a:prstGeom>
          <a:solidFill>
            <a:srgbClr val="4D8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8792316" y="4097612"/>
            <a:ext cx="900025" cy="281883"/>
          </a:xfrm>
          <a:prstGeom prst="rect">
            <a:avLst/>
          </a:prstGeom>
          <a:solidFill>
            <a:srgbClr val="A7C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A7C8E6</a:t>
            </a:r>
          </a:p>
        </p:txBody>
      </p:sp>
      <p:sp>
        <p:nvSpPr>
          <p:cNvPr id="38" name="Rectangle 37"/>
          <p:cNvSpPr/>
          <p:nvPr userDrawn="1"/>
        </p:nvSpPr>
        <p:spPr>
          <a:xfrm>
            <a:off x="9691269" y="4097612"/>
            <a:ext cx="900025" cy="281883"/>
          </a:xfrm>
          <a:prstGeom prst="rect">
            <a:avLst/>
          </a:prstGeom>
          <a:solidFill>
            <a:srgbClr val="C6D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de-DE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C6DBEF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6994414" y="4097612"/>
            <a:ext cx="900025" cy="281883"/>
          </a:xfrm>
          <a:prstGeom prst="rect">
            <a:avLst/>
          </a:prstGeom>
          <a:solidFill>
            <a:srgbClr val="6BA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6BA2D6</a:t>
            </a:r>
          </a:p>
        </p:txBody>
      </p:sp>
      <p:sp>
        <p:nvSpPr>
          <p:cNvPr id="40" name="Rectangle 39"/>
          <p:cNvSpPr/>
          <p:nvPr userDrawn="1"/>
        </p:nvSpPr>
        <p:spPr>
          <a:xfrm>
            <a:off x="7893365" y="4097612"/>
            <a:ext cx="900025" cy="281883"/>
          </a:xfrm>
          <a:prstGeom prst="rect">
            <a:avLst/>
          </a:prstGeom>
          <a:solidFill>
            <a:srgbClr val="8AB5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8AB5DF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1600708" y="4578875"/>
            <a:ext cx="900025" cy="281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is-I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4D8FCC</a:t>
            </a:r>
            <a:endParaRPr lang="en-US" sz="9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2499659" y="4578875"/>
            <a:ext cx="900025" cy="281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6AAE45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3398610" y="4578875"/>
            <a:ext cx="900025" cy="281883"/>
          </a:xfrm>
          <a:prstGeom prst="rect">
            <a:avLst/>
          </a:prstGeom>
          <a:solidFill>
            <a:srgbClr val="EA8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EA8023</a:t>
            </a:r>
          </a:p>
        </p:txBody>
      </p:sp>
      <p:sp>
        <p:nvSpPr>
          <p:cNvPr id="44" name="Rectangle 43"/>
          <p:cNvSpPr/>
          <p:nvPr userDrawn="1"/>
        </p:nvSpPr>
        <p:spPr>
          <a:xfrm>
            <a:off x="4297561" y="4578875"/>
            <a:ext cx="900025" cy="2818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a typeface="Proxima Nova" charset="0"/>
                <a:cs typeface="Proxima Nova" charset="0"/>
              </a:rPr>
              <a:t>FFCC02</a:t>
            </a:r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705" y="1189006"/>
            <a:ext cx="3840163" cy="76888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0211" y="1189006"/>
            <a:ext cx="3840163" cy="7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91927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D283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bg object 17"/>
          <p:cNvSpPr/>
          <p:nvPr/>
        </p:nvSpPr>
        <p:spPr>
          <a:xfrm>
            <a:off x="10802111" y="6276847"/>
            <a:ext cx="591311" cy="35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bg object 18"/>
          <p:cNvSpPr/>
          <p:nvPr/>
        </p:nvSpPr>
        <p:spPr>
          <a:xfrm>
            <a:off x="3060193" y="3037840"/>
            <a:ext cx="310895" cy="463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bg object 19"/>
          <p:cNvSpPr/>
          <p:nvPr/>
        </p:nvSpPr>
        <p:spPr>
          <a:xfrm>
            <a:off x="3141642" y="3067303"/>
            <a:ext cx="147997" cy="250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bg object 20"/>
          <p:cNvSpPr/>
          <p:nvPr/>
        </p:nvSpPr>
        <p:spPr>
          <a:xfrm>
            <a:off x="2166112" y="3631184"/>
            <a:ext cx="310896" cy="463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bg object 21"/>
          <p:cNvSpPr/>
          <p:nvPr/>
        </p:nvSpPr>
        <p:spPr>
          <a:xfrm>
            <a:off x="2247560" y="3660648"/>
            <a:ext cx="147997" cy="2514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bg object 22"/>
          <p:cNvSpPr/>
          <p:nvPr/>
        </p:nvSpPr>
        <p:spPr>
          <a:xfrm>
            <a:off x="3954273" y="3631184"/>
            <a:ext cx="310895" cy="445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bg object 23"/>
          <p:cNvSpPr/>
          <p:nvPr/>
        </p:nvSpPr>
        <p:spPr>
          <a:xfrm>
            <a:off x="4035722" y="3660649"/>
            <a:ext cx="147996" cy="232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bg object 24"/>
          <p:cNvSpPr/>
          <p:nvPr/>
        </p:nvSpPr>
        <p:spPr>
          <a:xfrm>
            <a:off x="450088" y="1356361"/>
            <a:ext cx="5647267" cy="4716780"/>
          </a:xfrm>
          <a:custGeom>
            <a:avLst/>
            <a:gdLst/>
            <a:ahLst/>
            <a:cxnLst/>
            <a:rect l="l" t="t" r="r" b="b"/>
            <a:pathLst>
              <a:path w="4235450" h="3537585">
                <a:moveTo>
                  <a:pt x="0" y="3537204"/>
                </a:moveTo>
                <a:lnTo>
                  <a:pt x="4235196" y="3537204"/>
                </a:lnTo>
                <a:lnTo>
                  <a:pt x="4235196" y="0"/>
                </a:lnTo>
                <a:lnTo>
                  <a:pt x="0" y="0"/>
                </a:lnTo>
                <a:lnTo>
                  <a:pt x="0" y="3537204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bg object 25"/>
          <p:cNvSpPr/>
          <p:nvPr/>
        </p:nvSpPr>
        <p:spPr>
          <a:xfrm>
            <a:off x="2556256" y="1359408"/>
            <a:ext cx="1432560" cy="8392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bg object 26"/>
          <p:cNvSpPr/>
          <p:nvPr/>
        </p:nvSpPr>
        <p:spPr>
          <a:xfrm>
            <a:off x="1375663" y="4228592"/>
            <a:ext cx="1016000" cy="7843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bg object 27"/>
          <p:cNvSpPr/>
          <p:nvPr/>
        </p:nvSpPr>
        <p:spPr>
          <a:xfrm>
            <a:off x="1457097" y="4258057"/>
            <a:ext cx="877993" cy="571500"/>
          </a:xfrm>
          <a:custGeom>
            <a:avLst/>
            <a:gdLst/>
            <a:ahLst/>
            <a:cxnLst/>
            <a:rect l="l" t="t" r="r" b="b"/>
            <a:pathLst>
              <a:path w="658494" h="428625">
                <a:moveTo>
                  <a:pt x="8661" y="351408"/>
                </a:moveTo>
                <a:lnTo>
                  <a:pt x="4533" y="355091"/>
                </a:lnTo>
                <a:lnTo>
                  <a:pt x="419" y="358647"/>
                </a:lnTo>
                <a:lnTo>
                  <a:pt x="0" y="364870"/>
                </a:lnTo>
                <a:lnTo>
                  <a:pt x="3606" y="369061"/>
                </a:lnTo>
                <a:lnTo>
                  <a:pt x="55511" y="428370"/>
                </a:lnTo>
                <a:lnTo>
                  <a:pt x="68626" y="413384"/>
                </a:lnTo>
                <a:lnTo>
                  <a:pt x="45605" y="413384"/>
                </a:lnTo>
                <a:lnTo>
                  <a:pt x="45605" y="386939"/>
                </a:lnTo>
                <a:lnTo>
                  <a:pt x="18516" y="355980"/>
                </a:lnTo>
                <a:lnTo>
                  <a:pt x="14909" y="351916"/>
                </a:lnTo>
                <a:lnTo>
                  <a:pt x="8661" y="351408"/>
                </a:lnTo>
                <a:close/>
              </a:path>
              <a:path w="658494" h="428625">
                <a:moveTo>
                  <a:pt x="45605" y="386939"/>
                </a:moveTo>
                <a:lnTo>
                  <a:pt x="45605" y="413384"/>
                </a:lnTo>
                <a:lnTo>
                  <a:pt x="65417" y="413384"/>
                </a:lnTo>
                <a:lnTo>
                  <a:pt x="65417" y="406780"/>
                </a:lnTo>
                <a:lnTo>
                  <a:pt x="48056" y="406780"/>
                </a:lnTo>
                <a:lnTo>
                  <a:pt x="55511" y="398261"/>
                </a:lnTo>
                <a:lnTo>
                  <a:pt x="45605" y="386939"/>
                </a:lnTo>
                <a:close/>
              </a:path>
              <a:path w="658494" h="428625">
                <a:moveTo>
                  <a:pt x="102361" y="351408"/>
                </a:moveTo>
                <a:lnTo>
                  <a:pt x="96113" y="351916"/>
                </a:lnTo>
                <a:lnTo>
                  <a:pt x="92506" y="355980"/>
                </a:lnTo>
                <a:lnTo>
                  <a:pt x="65417" y="386939"/>
                </a:lnTo>
                <a:lnTo>
                  <a:pt x="65417" y="413384"/>
                </a:lnTo>
                <a:lnTo>
                  <a:pt x="68626" y="413384"/>
                </a:lnTo>
                <a:lnTo>
                  <a:pt x="107416" y="369061"/>
                </a:lnTo>
                <a:lnTo>
                  <a:pt x="111023" y="364870"/>
                </a:lnTo>
                <a:lnTo>
                  <a:pt x="110604" y="358647"/>
                </a:lnTo>
                <a:lnTo>
                  <a:pt x="106489" y="355091"/>
                </a:lnTo>
                <a:lnTo>
                  <a:pt x="102361" y="351408"/>
                </a:lnTo>
                <a:close/>
              </a:path>
              <a:path w="658494" h="428625">
                <a:moveTo>
                  <a:pt x="55511" y="398261"/>
                </a:moveTo>
                <a:lnTo>
                  <a:pt x="48056" y="406780"/>
                </a:lnTo>
                <a:lnTo>
                  <a:pt x="62966" y="406780"/>
                </a:lnTo>
                <a:lnTo>
                  <a:pt x="55511" y="398261"/>
                </a:lnTo>
                <a:close/>
              </a:path>
              <a:path w="658494" h="428625">
                <a:moveTo>
                  <a:pt x="65417" y="386939"/>
                </a:moveTo>
                <a:lnTo>
                  <a:pt x="55511" y="398261"/>
                </a:lnTo>
                <a:lnTo>
                  <a:pt x="62966" y="406780"/>
                </a:lnTo>
                <a:lnTo>
                  <a:pt x="65417" y="406780"/>
                </a:lnTo>
                <a:lnTo>
                  <a:pt x="65417" y="386939"/>
                </a:lnTo>
                <a:close/>
              </a:path>
              <a:path w="658494" h="428625">
                <a:moveTo>
                  <a:pt x="638187" y="204343"/>
                </a:moveTo>
                <a:lnTo>
                  <a:pt x="50037" y="204343"/>
                </a:lnTo>
                <a:lnTo>
                  <a:pt x="45605" y="208660"/>
                </a:lnTo>
                <a:lnTo>
                  <a:pt x="45605" y="386939"/>
                </a:lnTo>
                <a:lnTo>
                  <a:pt x="55511" y="398261"/>
                </a:lnTo>
                <a:lnTo>
                  <a:pt x="65417" y="386939"/>
                </a:lnTo>
                <a:lnTo>
                  <a:pt x="65417" y="224155"/>
                </a:lnTo>
                <a:lnTo>
                  <a:pt x="55511" y="224155"/>
                </a:lnTo>
                <a:lnTo>
                  <a:pt x="65417" y="214249"/>
                </a:lnTo>
                <a:lnTo>
                  <a:pt x="638187" y="214249"/>
                </a:lnTo>
                <a:lnTo>
                  <a:pt x="638187" y="204343"/>
                </a:lnTo>
                <a:close/>
              </a:path>
              <a:path w="658494" h="428625">
                <a:moveTo>
                  <a:pt x="65417" y="214249"/>
                </a:moveTo>
                <a:lnTo>
                  <a:pt x="55511" y="224155"/>
                </a:lnTo>
                <a:lnTo>
                  <a:pt x="65417" y="224155"/>
                </a:lnTo>
                <a:lnTo>
                  <a:pt x="65417" y="214249"/>
                </a:lnTo>
                <a:close/>
              </a:path>
              <a:path w="658494" h="428625">
                <a:moveTo>
                  <a:pt x="657999" y="204343"/>
                </a:moveTo>
                <a:lnTo>
                  <a:pt x="648093" y="204343"/>
                </a:lnTo>
                <a:lnTo>
                  <a:pt x="638187" y="214249"/>
                </a:lnTo>
                <a:lnTo>
                  <a:pt x="65417" y="214249"/>
                </a:lnTo>
                <a:lnTo>
                  <a:pt x="65417" y="224155"/>
                </a:lnTo>
                <a:lnTo>
                  <a:pt x="653554" y="224155"/>
                </a:lnTo>
                <a:lnTo>
                  <a:pt x="657999" y="219709"/>
                </a:lnTo>
                <a:lnTo>
                  <a:pt x="657999" y="204343"/>
                </a:lnTo>
                <a:close/>
              </a:path>
              <a:path w="658494" h="428625">
                <a:moveTo>
                  <a:pt x="657999" y="0"/>
                </a:moveTo>
                <a:lnTo>
                  <a:pt x="638187" y="0"/>
                </a:lnTo>
                <a:lnTo>
                  <a:pt x="638187" y="214249"/>
                </a:lnTo>
                <a:lnTo>
                  <a:pt x="648093" y="204343"/>
                </a:lnTo>
                <a:lnTo>
                  <a:pt x="657999" y="204343"/>
                </a:lnTo>
                <a:lnTo>
                  <a:pt x="657999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bg object 28"/>
          <p:cNvSpPr/>
          <p:nvPr/>
        </p:nvSpPr>
        <p:spPr>
          <a:xfrm>
            <a:off x="3060192" y="4228592"/>
            <a:ext cx="1119632" cy="650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bg object 29"/>
          <p:cNvSpPr/>
          <p:nvPr/>
        </p:nvSpPr>
        <p:spPr>
          <a:xfrm>
            <a:off x="3141642" y="4258056"/>
            <a:ext cx="982133" cy="438573"/>
          </a:xfrm>
          <a:custGeom>
            <a:avLst/>
            <a:gdLst/>
            <a:ahLst/>
            <a:cxnLst/>
            <a:rect l="l" t="t" r="r" b="b"/>
            <a:pathLst>
              <a:path w="736600" h="328929">
                <a:moveTo>
                  <a:pt x="8636" y="251713"/>
                </a:moveTo>
                <a:lnTo>
                  <a:pt x="4571" y="255269"/>
                </a:lnTo>
                <a:lnTo>
                  <a:pt x="381" y="258825"/>
                </a:lnTo>
                <a:lnTo>
                  <a:pt x="0" y="265175"/>
                </a:lnTo>
                <a:lnTo>
                  <a:pt x="55499" y="328548"/>
                </a:lnTo>
                <a:lnTo>
                  <a:pt x="68623" y="313563"/>
                </a:lnTo>
                <a:lnTo>
                  <a:pt x="45593" y="313563"/>
                </a:lnTo>
                <a:lnTo>
                  <a:pt x="45593" y="287074"/>
                </a:lnTo>
                <a:lnTo>
                  <a:pt x="18542" y="256158"/>
                </a:lnTo>
                <a:lnTo>
                  <a:pt x="14858" y="252094"/>
                </a:lnTo>
                <a:lnTo>
                  <a:pt x="8636" y="251713"/>
                </a:lnTo>
                <a:close/>
              </a:path>
              <a:path w="736600" h="328929">
                <a:moveTo>
                  <a:pt x="45593" y="287074"/>
                </a:moveTo>
                <a:lnTo>
                  <a:pt x="45593" y="313563"/>
                </a:lnTo>
                <a:lnTo>
                  <a:pt x="65405" y="313563"/>
                </a:lnTo>
                <a:lnTo>
                  <a:pt x="65405" y="306958"/>
                </a:lnTo>
                <a:lnTo>
                  <a:pt x="48006" y="306958"/>
                </a:lnTo>
                <a:lnTo>
                  <a:pt x="55499" y="298395"/>
                </a:lnTo>
                <a:lnTo>
                  <a:pt x="45593" y="287074"/>
                </a:lnTo>
                <a:close/>
              </a:path>
              <a:path w="736600" h="328929">
                <a:moveTo>
                  <a:pt x="102362" y="251713"/>
                </a:moveTo>
                <a:lnTo>
                  <a:pt x="96138" y="252094"/>
                </a:lnTo>
                <a:lnTo>
                  <a:pt x="92456" y="256158"/>
                </a:lnTo>
                <a:lnTo>
                  <a:pt x="65405" y="287074"/>
                </a:lnTo>
                <a:lnTo>
                  <a:pt x="65405" y="313563"/>
                </a:lnTo>
                <a:lnTo>
                  <a:pt x="68623" y="313563"/>
                </a:lnTo>
                <a:lnTo>
                  <a:pt x="110998" y="265175"/>
                </a:lnTo>
                <a:lnTo>
                  <a:pt x="110617" y="258825"/>
                </a:lnTo>
                <a:lnTo>
                  <a:pt x="106425" y="255269"/>
                </a:lnTo>
                <a:lnTo>
                  <a:pt x="102362" y="251713"/>
                </a:lnTo>
                <a:close/>
              </a:path>
              <a:path w="736600" h="328929">
                <a:moveTo>
                  <a:pt x="55499" y="298395"/>
                </a:moveTo>
                <a:lnTo>
                  <a:pt x="48006" y="306958"/>
                </a:lnTo>
                <a:lnTo>
                  <a:pt x="62992" y="306958"/>
                </a:lnTo>
                <a:lnTo>
                  <a:pt x="55499" y="298395"/>
                </a:lnTo>
                <a:close/>
              </a:path>
              <a:path w="736600" h="328929">
                <a:moveTo>
                  <a:pt x="65405" y="287074"/>
                </a:moveTo>
                <a:lnTo>
                  <a:pt x="55499" y="298395"/>
                </a:lnTo>
                <a:lnTo>
                  <a:pt x="62992" y="306958"/>
                </a:lnTo>
                <a:lnTo>
                  <a:pt x="65405" y="306958"/>
                </a:lnTo>
                <a:lnTo>
                  <a:pt x="65405" y="287074"/>
                </a:lnTo>
                <a:close/>
              </a:path>
              <a:path w="736600" h="328929">
                <a:moveTo>
                  <a:pt x="716280" y="154431"/>
                </a:moveTo>
                <a:lnTo>
                  <a:pt x="50037" y="154431"/>
                </a:lnTo>
                <a:lnTo>
                  <a:pt x="45593" y="158876"/>
                </a:lnTo>
                <a:lnTo>
                  <a:pt x="45593" y="287074"/>
                </a:lnTo>
                <a:lnTo>
                  <a:pt x="55499" y="298395"/>
                </a:lnTo>
                <a:lnTo>
                  <a:pt x="65405" y="287074"/>
                </a:lnTo>
                <a:lnTo>
                  <a:pt x="65405" y="174244"/>
                </a:lnTo>
                <a:lnTo>
                  <a:pt x="55499" y="174244"/>
                </a:lnTo>
                <a:lnTo>
                  <a:pt x="65405" y="164337"/>
                </a:lnTo>
                <a:lnTo>
                  <a:pt x="716280" y="164337"/>
                </a:lnTo>
                <a:lnTo>
                  <a:pt x="716280" y="154431"/>
                </a:lnTo>
                <a:close/>
              </a:path>
              <a:path w="736600" h="328929">
                <a:moveTo>
                  <a:pt x="65405" y="164337"/>
                </a:moveTo>
                <a:lnTo>
                  <a:pt x="55499" y="174244"/>
                </a:lnTo>
                <a:lnTo>
                  <a:pt x="65405" y="174244"/>
                </a:lnTo>
                <a:lnTo>
                  <a:pt x="65405" y="164337"/>
                </a:lnTo>
                <a:close/>
              </a:path>
              <a:path w="736600" h="328929">
                <a:moveTo>
                  <a:pt x="736092" y="154431"/>
                </a:moveTo>
                <a:lnTo>
                  <a:pt x="726186" y="154431"/>
                </a:lnTo>
                <a:lnTo>
                  <a:pt x="716280" y="164337"/>
                </a:lnTo>
                <a:lnTo>
                  <a:pt x="65405" y="164337"/>
                </a:lnTo>
                <a:lnTo>
                  <a:pt x="65405" y="174244"/>
                </a:lnTo>
                <a:lnTo>
                  <a:pt x="731646" y="174244"/>
                </a:lnTo>
                <a:lnTo>
                  <a:pt x="736092" y="169799"/>
                </a:lnTo>
                <a:lnTo>
                  <a:pt x="736092" y="154431"/>
                </a:lnTo>
                <a:close/>
              </a:path>
              <a:path w="736600" h="328929">
                <a:moveTo>
                  <a:pt x="736092" y="0"/>
                </a:moveTo>
                <a:lnTo>
                  <a:pt x="716280" y="0"/>
                </a:lnTo>
                <a:lnTo>
                  <a:pt x="716280" y="164337"/>
                </a:lnTo>
                <a:lnTo>
                  <a:pt x="726186" y="154431"/>
                </a:lnTo>
                <a:lnTo>
                  <a:pt x="736092" y="154431"/>
                </a:lnTo>
                <a:lnTo>
                  <a:pt x="73609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bg object 30"/>
          <p:cNvSpPr/>
          <p:nvPr/>
        </p:nvSpPr>
        <p:spPr>
          <a:xfrm>
            <a:off x="4039615" y="4228592"/>
            <a:ext cx="1016000" cy="6502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bg object 31"/>
          <p:cNvSpPr/>
          <p:nvPr/>
        </p:nvSpPr>
        <p:spPr>
          <a:xfrm>
            <a:off x="4096513" y="4258056"/>
            <a:ext cx="877993" cy="438573"/>
          </a:xfrm>
          <a:custGeom>
            <a:avLst/>
            <a:gdLst/>
            <a:ahLst/>
            <a:cxnLst/>
            <a:rect l="l" t="t" r="r" b="b"/>
            <a:pathLst>
              <a:path w="658495" h="328929">
                <a:moveTo>
                  <a:pt x="555625" y="251713"/>
                </a:moveTo>
                <a:lnTo>
                  <a:pt x="551561" y="255269"/>
                </a:lnTo>
                <a:lnTo>
                  <a:pt x="547369" y="258825"/>
                </a:lnTo>
                <a:lnTo>
                  <a:pt x="546989" y="265175"/>
                </a:lnTo>
                <a:lnTo>
                  <a:pt x="602488" y="328548"/>
                </a:lnTo>
                <a:lnTo>
                  <a:pt x="615612" y="313563"/>
                </a:lnTo>
                <a:lnTo>
                  <a:pt x="592582" y="313563"/>
                </a:lnTo>
                <a:lnTo>
                  <a:pt x="592582" y="287074"/>
                </a:lnTo>
                <a:lnTo>
                  <a:pt x="565531" y="256158"/>
                </a:lnTo>
                <a:lnTo>
                  <a:pt x="561848" y="252094"/>
                </a:lnTo>
                <a:lnTo>
                  <a:pt x="555625" y="251713"/>
                </a:lnTo>
                <a:close/>
              </a:path>
              <a:path w="658495" h="328929">
                <a:moveTo>
                  <a:pt x="592582" y="287074"/>
                </a:moveTo>
                <a:lnTo>
                  <a:pt x="592582" y="313563"/>
                </a:lnTo>
                <a:lnTo>
                  <a:pt x="612394" y="313563"/>
                </a:lnTo>
                <a:lnTo>
                  <a:pt x="612394" y="306958"/>
                </a:lnTo>
                <a:lnTo>
                  <a:pt x="594994" y="306958"/>
                </a:lnTo>
                <a:lnTo>
                  <a:pt x="602488" y="298395"/>
                </a:lnTo>
                <a:lnTo>
                  <a:pt x="592582" y="287074"/>
                </a:lnTo>
                <a:close/>
              </a:path>
              <a:path w="658495" h="328929">
                <a:moveTo>
                  <a:pt x="649351" y="251713"/>
                </a:moveTo>
                <a:lnTo>
                  <a:pt x="643128" y="252094"/>
                </a:lnTo>
                <a:lnTo>
                  <a:pt x="639444" y="256158"/>
                </a:lnTo>
                <a:lnTo>
                  <a:pt x="612394" y="287074"/>
                </a:lnTo>
                <a:lnTo>
                  <a:pt x="612394" y="313563"/>
                </a:lnTo>
                <a:lnTo>
                  <a:pt x="615612" y="313563"/>
                </a:lnTo>
                <a:lnTo>
                  <a:pt x="657987" y="265175"/>
                </a:lnTo>
                <a:lnTo>
                  <a:pt x="657606" y="258825"/>
                </a:lnTo>
                <a:lnTo>
                  <a:pt x="653415" y="255269"/>
                </a:lnTo>
                <a:lnTo>
                  <a:pt x="649351" y="251713"/>
                </a:lnTo>
                <a:close/>
              </a:path>
              <a:path w="658495" h="328929">
                <a:moveTo>
                  <a:pt x="602488" y="298395"/>
                </a:moveTo>
                <a:lnTo>
                  <a:pt x="594994" y="306958"/>
                </a:lnTo>
                <a:lnTo>
                  <a:pt x="609981" y="306958"/>
                </a:lnTo>
                <a:lnTo>
                  <a:pt x="602488" y="298395"/>
                </a:lnTo>
                <a:close/>
              </a:path>
              <a:path w="658495" h="328929">
                <a:moveTo>
                  <a:pt x="612394" y="287074"/>
                </a:moveTo>
                <a:lnTo>
                  <a:pt x="602488" y="298395"/>
                </a:lnTo>
                <a:lnTo>
                  <a:pt x="609981" y="306958"/>
                </a:lnTo>
                <a:lnTo>
                  <a:pt x="612394" y="306958"/>
                </a:lnTo>
                <a:lnTo>
                  <a:pt x="612394" y="287074"/>
                </a:lnTo>
                <a:close/>
              </a:path>
              <a:path w="658495" h="328929">
                <a:moveTo>
                  <a:pt x="592582" y="164337"/>
                </a:moveTo>
                <a:lnTo>
                  <a:pt x="592582" y="287074"/>
                </a:lnTo>
                <a:lnTo>
                  <a:pt x="602488" y="298395"/>
                </a:lnTo>
                <a:lnTo>
                  <a:pt x="612394" y="287074"/>
                </a:lnTo>
                <a:lnTo>
                  <a:pt x="612394" y="174244"/>
                </a:lnTo>
                <a:lnTo>
                  <a:pt x="602488" y="174244"/>
                </a:lnTo>
                <a:lnTo>
                  <a:pt x="592582" y="164337"/>
                </a:lnTo>
                <a:close/>
              </a:path>
              <a:path w="658495" h="328929">
                <a:moveTo>
                  <a:pt x="19812" y="0"/>
                </a:moveTo>
                <a:lnTo>
                  <a:pt x="0" y="0"/>
                </a:lnTo>
                <a:lnTo>
                  <a:pt x="0" y="169799"/>
                </a:lnTo>
                <a:lnTo>
                  <a:pt x="4445" y="174244"/>
                </a:lnTo>
                <a:lnTo>
                  <a:pt x="592582" y="174244"/>
                </a:lnTo>
                <a:lnTo>
                  <a:pt x="592582" y="164337"/>
                </a:lnTo>
                <a:lnTo>
                  <a:pt x="19812" y="164337"/>
                </a:lnTo>
                <a:lnTo>
                  <a:pt x="9906" y="154431"/>
                </a:lnTo>
                <a:lnTo>
                  <a:pt x="19812" y="154431"/>
                </a:lnTo>
                <a:lnTo>
                  <a:pt x="19812" y="0"/>
                </a:lnTo>
                <a:close/>
              </a:path>
              <a:path w="658495" h="328929">
                <a:moveTo>
                  <a:pt x="607949" y="154431"/>
                </a:moveTo>
                <a:lnTo>
                  <a:pt x="19812" y="154431"/>
                </a:lnTo>
                <a:lnTo>
                  <a:pt x="19812" y="164337"/>
                </a:lnTo>
                <a:lnTo>
                  <a:pt x="592582" y="164337"/>
                </a:lnTo>
                <a:lnTo>
                  <a:pt x="602488" y="174244"/>
                </a:lnTo>
                <a:lnTo>
                  <a:pt x="612394" y="174244"/>
                </a:lnTo>
                <a:lnTo>
                  <a:pt x="612394" y="158876"/>
                </a:lnTo>
                <a:lnTo>
                  <a:pt x="607949" y="154431"/>
                </a:lnTo>
                <a:close/>
              </a:path>
              <a:path w="658495" h="328929">
                <a:moveTo>
                  <a:pt x="19812" y="154431"/>
                </a:moveTo>
                <a:lnTo>
                  <a:pt x="9906" y="154431"/>
                </a:lnTo>
                <a:lnTo>
                  <a:pt x="19812" y="164337"/>
                </a:lnTo>
                <a:lnTo>
                  <a:pt x="19812" y="154431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33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33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1013"/>
              </a:lnSpc>
            </a:pPr>
            <a:r>
              <a:rPr lang="en-US" spc="73" smtClean="0"/>
              <a:t>©</a:t>
            </a:r>
            <a:r>
              <a:rPr lang="en-US" spc="-127" smtClean="0"/>
              <a:t> </a:t>
            </a:r>
            <a:r>
              <a:rPr lang="en-US" spc="-53" smtClean="0"/>
              <a:t>2019, </a:t>
            </a:r>
            <a:r>
              <a:rPr lang="en-US" spc="-47" smtClean="0"/>
              <a:t>Amazon </a:t>
            </a:r>
            <a:r>
              <a:rPr lang="en-US" spc="-53" smtClean="0"/>
              <a:t>Web Services, </a:t>
            </a:r>
            <a:r>
              <a:rPr lang="en-US" spc="-40" smtClean="0"/>
              <a:t>Inc. </a:t>
            </a:r>
            <a:r>
              <a:rPr lang="en-US" spc="-20" smtClean="0"/>
              <a:t>or its Affiliates. </a:t>
            </a:r>
            <a:r>
              <a:rPr lang="en-US" spc="-13" smtClean="0"/>
              <a:t>All </a:t>
            </a:r>
            <a:r>
              <a:rPr lang="en-US" spc="-20" smtClean="0"/>
              <a:t>rights </a:t>
            </a:r>
            <a:r>
              <a:rPr lang="en-US" spc="-40" smtClean="0"/>
              <a:t>reserved. </a:t>
            </a:r>
            <a:r>
              <a:rPr lang="en-US" spc="-47" smtClean="0"/>
              <a:t>Amazon </a:t>
            </a:r>
            <a:r>
              <a:rPr lang="en-US" spc="-27" smtClean="0"/>
              <a:t>Confidential</a:t>
            </a:r>
            <a:endParaRPr lang="en-US" spc="-2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097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9852" y="827132"/>
            <a:ext cx="11544822" cy="23367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Vertical 0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899" y="675442"/>
            <a:ext cx="7445490" cy="55196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27" y="482252"/>
            <a:ext cx="2827611" cy="590602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603" y="307535"/>
            <a:ext cx="2011898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15" y="1828800"/>
            <a:ext cx="11555260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2 Divider 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1" y="307535"/>
            <a:ext cx="2011213" cy="4026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78071" y="1057835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15435" y="0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3 Divider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898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0" y="6537323"/>
            <a:ext cx="12192000" cy="320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75198"/>
            <a:ext cx="1186014" cy="1888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0" y="6463862"/>
            <a:ext cx="12192000" cy="394137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accent5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48087" y="6601448"/>
            <a:ext cx="1126587" cy="18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27013"/>
            <a:ext cx="1336825" cy="2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88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696" r:id="rId3"/>
    <p:sldLayoutId id="2147483697" r:id="rId4"/>
    <p:sldLayoutId id="2147483698" r:id="rId5"/>
    <p:sldLayoutId id="2147483702" r:id="rId6"/>
    <p:sldLayoutId id="2147483704" r:id="rId7"/>
    <p:sldLayoutId id="2147483717" r:id="rId8"/>
    <p:sldLayoutId id="2147483703" r:id="rId9"/>
    <p:sldLayoutId id="2147483718" r:id="rId10"/>
    <p:sldLayoutId id="2147483719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cap="all" baseline="0" dirty="0">
          <a:solidFill>
            <a:srgbClr val="0F223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Clr>
          <a:schemeClr val="accent2"/>
        </a:buClr>
        <a:buFont typeface="Arial"/>
        <a:buChar char="•"/>
        <a:defRPr sz="20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8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6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4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4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864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0" y="6537323"/>
            <a:ext cx="12192000" cy="320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75198"/>
            <a:ext cx="1186014" cy="1888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0" y="6463862"/>
            <a:ext cx="12192000" cy="394137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accent5"/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48087" y="6601448"/>
            <a:ext cx="1126587" cy="1803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27013"/>
            <a:ext cx="1336825" cy="26766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V="1">
            <a:off x="0" y="6463862"/>
            <a:ext cx="12192000" cy="394137"/>
          </a:xfrm>
          <a:prstGeom prst="rect">
            <a:avLst/>
          </a:prstGeom>
          <a:solidFill>
            <a:srgbClr val="0F2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accent5"/>
              </a:solidFill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6527013"/>
            <a:ext cx="1336825" cy="2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cap="all" baseline="0" dirty="0">
          <a:solidFill>
            <a:srgbClr val="0F223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600"/>
        </a:spcBef>
        <a:buClr>
          <a:schemeClr val="accent2"/>
        </a:buClr>
        <a:buFont typeface="Arial"/>
        <a:buChar char="•"/>
        <a:defRPr sz="20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8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6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4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/>
        <a:buChar char="•"/>
        <a:defRPr sz="1400" b="0" i="0" kern="1200">
          <a:solidFill>
            <a:srgbClr val="0F2233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64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xenproject.org/wiki/Nested_Virtualization_in_Xen" TargetMode="External"/><Relationship Id="rId13" Type="http://schemas.openxmlformats.org/officeDocument/2006/relationships/hyperlink" Target="https://www.openwall.com/lists/oss-security/2019/12/10/1" TargetMode="External"/><Relationship Id="rId18" Type="http://schemas.openxmlformats.org/officeDocument/2006/relationships/hyperlink" Target="https://bugs.chromium.org/p/project-zero/issues/detail?id=1759" TargetMode="External"/><Relationship Id="rId3" Type="http://schemas.openxmlformats.org/officeDocument/2006/relationships/hyperlink" Target="https://www.exploit-db.com/" TargetMode="External"/><Relationship Id="rId7" Type="http://schemas.openxmlformats.org/officeDocument/2006/relationships/hyperlink" Target="https://www.exploit-db.com/exploits/44944" TargetMode="External"/><Relationship Id="rId12" Type="http://schemas.openxmlformats.org/officeDocument/2006/relationships/hyperlink" Target="https://nvd.nist.gov/vuln/detail/CVE-2019-18960" TargetMode="External"/><Relationship Id="rId17" Type="http://schemas.openxmlformats.org/officeDocument/2006/relationships/hyperlink" Target="https://git.kernel.org/pub/scm/linux/kernel/git/torvalds/linux.git/commit/?id=433f4ba1904100da65a311033f17a9bf586b287e" TargetMode="External"/><Relationship Id="rId2" Type="http://schemas.openxmlformats.org/officeDocument/2006/relationships/notesSlide" Target="../notesSlides/notesSlide88.xml"/><Relationship Id="rId16" Type="http://schemas.openxmlformats.org/officeDocument/2006/relationships/hyperlink" Target="https://cve.mitre.org/cgi-bin/cvename.cgi?name=CVE-2019-19332" TargetMode="External"/><Relationship Id="rId20" Type="http://schemas.openxmlformats.org/officeDocument/2006/relationships/hyperlink" Target="https://wiki.osdev.org/CPUID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packetstormsecurity.com/files/157233/Kernel-Live-Patch-Security-Notice-LSN-0065-1.html" TargetMode="External"/><Relationship Id="rId11" Type="http://schemas.openxmlformats.org/officeDocument/2006/relationships/hyperlink" Target="https://cve.mitre.org/cgi-bin/cvename.cgi?name=CVE-2019-18960" TargetMode="External"/><Relationship Id="rId5" Type="http://schemas.openxmlformats.org/officeDocument/2006/relationships/hyperlink" Target="https://nvd.nist.gov/vuln/detail/CVE-2019-3016" TargetMode="External"/><Relationship Id="rId15" Type="http://schemas.openxmlformats.org/officeDocument/2006/relationships/hyperlink" Target="https://cve.mitre.org/cgi-bin/cvename.cgi?name=CVE-2020-2732" TargetMode="External"/><Relationship Id="rId10" Type="http://schemas.openxmlformats.org/officeDocument/2006/relationships/hyperlink" Target="https://www.exploit-db.com/exploits/46388" TargetMode="External"/><Relationship Id="rId19" Type="http://schemas.openxmlformats.org/officeDocument/2006/relationships/hyperlink" Target="https://blog.cubieserver.de/2018/query-cpuid-with-inline-assembly/" TargetMode="External"/><Relationship Id="rId4" Type="http://schemas.openxmlformats.org/officeDocument/2006/relationships/hyperlink" Target="https://cve.mitre.org/cgi-bin/cvekey.cgi?keyword=kvm" TargetMode="External"/><Relationship Id="rId9" Type="http://schemas.openxmlformats.org/officeDocument/2006/relationships/hyperlink" Target="https://nvd.nist.gov/vuln/detail/CVE-2019-6974" TargetMode="External"/><Relationship Id="rId14" Type="http://schemas.openxmlformats.org/officeDocument/2006/relationships/hyperlink" Target="https://www.tenable.com/cve/CVE-2019-18960" TargetMode="Externa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project.com/Articles/215458/Virtualization-for-System-Programmers" TargetMode="External"/><Relationship Id="rId3" Type="http://schemas.openxmlformats.org/officeDocument/2006/relationships/hyperlink" Target="https://xem.github.io/minix86/manual/intel-x86-and-64-manual-vol3/o_fe12b1e2a880e0ce-1961.html" TargetMode="External"/><Relationship Id="rId7" Type="http://schemas.openxmlformats.org/officeDocument/2006/relationships/hyperlink" Target="https://www.kernel.org/doc/Documentation/virtual/kvm/nested-vmx.txt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lettieri.iet.unipi.it/virtualization/2016/vn05.pdf" TargetMode="External"/><Relationship Id="rId11" Type="http://schemas.openxmlformats.org/officeDocument/2006/relationships/hyperlink" Target="https://searchservervirtualization.techtarget.com/definition/hardware-assisted-virtualization" TargetMode="External"/><Relationship Id="rId5" Type="http://schemas.openxmlformats.org/officeDocument/2006/relationships/hyperlink" Target="https://www.intel.com/content/dam/www/public/us/en/documents/manuals/64-ia-32-architectures-software-developer-vol-3c-part-3-manual.pdf" TargetMode="External"/><Relationship Id="rId10" Type="http://schemas.openxmlformats.org/officeDocument/2006/relationships/hyperlink" Target="https://www.admin-magazine.com/Articles/Hardware-assisted-Virtualization" TargetMode="External"/><Relationship Id="rId4" Type="http://schemas.openxmlformats.org/officeDocument/2006/relationships/hyperlink" Target="https://www.felixcloutier.com/x86/vmlaunch:vmresume" TargetMode="External"/><Relationship Id="rId9" Type="http://schemas.openxmlformats.org/officeDocument/2006/relationships/hyperlink" Target="https://searchservervirtualization.techtarget.com/definition/Intel-VT" TargetMode="Externa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s://rayanfam.com/topics/hypervisor-from-scratch-part-1/" TargetMode="External"/><Relationship Id="rId13" Type="http://schemas.openxmlformats.org/officeDocument/2006/relationships/hyperlink" Target="https://github.com/shubham0d/ProtoVirt/blob/master/protovirt.c" TargetMode="External"/><Relationship Id="rId18" Type="http://schemas.openxmlformats.org/officeDocument/2006/relationships/hyperlink" Target="https://docs.rs/kvm-ioctls/0.5.0/kvm_ioctls/" TargetMode="External"/><Relationship Id="rId3" Type="http://schemas.openxmlformats.org/officeDocument/2006/relationships/hyperlink" Target="https://www.webopedia.com/TERM/M/micro-vm.html" TargetMode="External"/><Relationship Id="rId7" Type="http://schemas.openxmlformats.org/officeDocument/2006/relationships/hyperlink" Target="https://github.com/google/google-ctf/blob/master/2019/beginners/reversing-emoji/attachments/vm.py" TargetMode="External"/><Relationship Id="rId12" Type="http://schemas.openxmlformats.org/officeDocument/2006/relationships/hyperlink" Target="https://github.com/soulxu/kvmsample/blob/master/main.c" TargetMode="External"/><Relationship Id="rId17" Type="http://schemas.openxmlformats.org/officeDocument/2006/relationships/hyperlink" Target="https://github.com/yshalabi/kvmtest" TargetMode="External"/><Relationship Id="rId2" Type="http://schemas.openxmlformats.org/officeDocument/2006/relationships/notesSlide" Target="../notesSlides/notesSlide90.xml"/><Relationship Id="rId16" Type="http://schemas.openxmlformats.org/officeDocument/2006/relationships/hyperlink" Target="https://lwn.net/Articles/658511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medium.com/@julianrunnels/google-ctf-reversing-a-program-made-of-emojis-b4c8af473278" TargetMode="External"/><Relationship Id="rId11" Type="http://schemas.openxmlformats.org/officeDocument/2006/relationships/hyperlink" Target="https://github.com/dpw/kvm-hello-world/blob/master/kvm-hello-world.c" TargetMode="External"/><Relationship Id="rId5" Type="http://schemas.openxmlformats.org/officeDocument/2006/relationships/hyperlink" Target="https://github.com/pbohun/stack-vm-tutorials/tree/master/stack-vm-lessons/lesson6/stack-vm" TargetMode="External"/><Relationship Id="rId15" Type="http://schemas.openxmlformats.org/officeDocument/2006/relationships/hyperlink" Target="https://github.com/shift-crops/EscapeMe/blob/a71768985939c7402b7303bac07e7e7ef6adb71e/kvm/main.c" TargetMode="External"/><Relationship Id="rId10" Type="http://schemas.openxmlformats.org/officeDocument/2006/relationships/hyperlink" Target="https://linuxconfig.org/how-to-create-and-manage-kvm-virtual-machines-from-cli" TargetMode="External"/><Relationship Id="rId4" Type="http://schemas.openxmlformats.org/officeDocument/2006/relationships/hyperlink" Target="https://www.youtube.com/playlist?list=PLSiFUSQSRYAOFwfP-aMzXJlWKVyIuWfPU" TargetMode="External"/><Relationship Id="rId9" Type="http://schemas.openxmlformats.org/officeDocument/2006/relationships/hyperlink" Target="https://nixhacker.com/developing-hypervisior-from-scratch-part-1/" TargetMode="External"/><Relationship Id="rId14" Type="http://schemas.openxmlformats.org/officeDocument/2006/relationships/hyperlink" Target="https://github.com/zhou-yuxin/kvm-ept-sample/tree/master/src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ull_virtualization" TargetMode="External"/><Relationship Id="rId13" Type="http://schemas.openxmlformats.org/officeDocument/2006/relationships/hyperlink" Target="https://stackoverflow.com/questions/6007820/binary-translation" TargetMode="External"/><Relationship Id="rId18" Type="http://schemas.openxmlformats.org/officeDocument/2006/relationships/hyperlink" Target="http://www.cs.cmu.edu/~412/lectures/L05_QEMU_BT.pdf" TargetMode="External"/><Relationship Id="rId3" Type="http://schemas.openxmlformats.org/officeDocument/2006/relationships/hyperlink" Target="https://en.wikipedia.org/wiki/Timeline_of_virtualization_development#Year_1960" TargetMode="External"/><Relationship Id="rId7" Type="http://schemas.openxmlformats.org/officeDocument/2006/relationships/hyperlink" Target="https://searchservervirtualization.techtarget.com/feature/Whats-the-difference-between-Type-1-and-Type-2-hypervisors" TargetMode="External"/><Relationship Id="rId12" Type="http://schemas.openxmlformats.org/officeDocument/2006/relationships/hyperlink" Target="https://www.cs.bgu.ac.il/~os182/wiki.files/Practical%20Session%2013%20-%20Virtualization.pdf" TargetMode="External"/><Relationship Id="rId17" Type="http://schemas.openxmlformats.org/officeDocument/2006/relationships/hyperlink" Target="https://medium.com/@jessgreb01/what-is-the-difference-between-a-process-a-container-and-a-vm-f36ba0f8a8f7" TargetMode="External"/><Relationship Id="rId2" Type="http://schemas.openxmlformats.org/officeDocument/2006/relationships/notesSlide" Target="../notesSlides/notesSlide91.xml"/><Relationship Id="rId16" Type="http://schemas.openxmlformats.org/officeDocument/2006/relationships/hyperlink" Target="https://www.vmware.com/content/dam/digitalmarketing/vmware/en/pdf/techpaper/VMware_paravirtualization.pdf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slideshare.net/kumar.kashok/virtualization-in-cloud" TargetMode="External"/><Relationship Id="rId11" Type="http://schemas.openxmlformats.org/officeDocument/2006/relationships/hyperlink" Target="http://lass.cs.umass.edu/~shenoy/courses/spring08/lectures/Lec05.pdf" TargetMode="External"/><Relationship Id="rId5" Type="http://schemas.openxmlformats.org/officeDocument/2006/relationships/hyperlink" Target="https://www.linux-kvm.org/images/3/33/02x03-NestedVirtualization.pdf" TargetMode="External"/><Relationship Id="rId15" Type="http://schemas.openxmlformats.org/officeDocument/2006/relationships/hyperlink" Target="https://my.eng.utah.edu/~cs5460/slides/virt-lecture1.pdf" TargetMode="External"/><Relationship Id="rId10" Type="http://schemas.openxmlformats.org/officeDocument/2006/relationships/hyperlink" Target="https://logicalread.com/virtualization-for-oracle-mc11/#.XryQbmgzaMo" TargetMode="External"/><Relationship Id="rId4" Type="http://schemas.openxmlformats.org/officeDocument/2006/relationships/hyperlink" Target="http://citeseerx.ist.psu.edu/viewdoc/download?doi=10.1.1.141.4815&amp;rep=rep1&amp;type=pdf" TargetMode="External"/><Relationship Id="rId9" Type="http://schemas.openxmlformats.org/officeDocument/2006/relationships/hyperlink" Target="https://www.unixarena.com/2017/12/para-virtualization-full-virtualization-hardware-assisted-virtualization.html/" TargetMode="External"/><Relationship Id="rId14" Type="http://schemas.openxmlformats.org/officeDocument/2006/relationships/hyperlink" Target="https://blogs.oracle.com/ravello/nested-virtualization-with-binary-translation" TargetMode="Externa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t-firefly.com/en/ROC-RK3399-PC/linux_build_ubuntu_rootfs.html" TargetMode="External"/><Relationship Id="rId13" Type="http://schemas.openxmlformats.org/officeDocument/2006/relationships/hyperlink" Target="http://cdimage.ubuntu.com/cdimage/ubuntu-base/releases/18.04/release/" TargetMode="External"/><Relationship Id="rId3" Type="http://schemas.openxmlformats.org/officeDocument/2006/relationships/hyperlink" Target="https://www.it610.com/article/1398546.htm" TargetMode="External"/><Relationship Id="rId7" Type="http://schemas.openxmlformats.org/officeDocument/2006/relationships/hyperlink" Target="https://vishnubharathi.codes/blog/kvm/" TargetMode="External"/><Relationship Id="rId12" Type="http://schemas.openxmlformats.org/officeDocument/2006/relationships/hyperlink" Target="https://alpinelinux.org/downloads/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FeelGood1337/serlMin/blob/master/Mastering%20KVM%20Virtualization-GEEKBOY.IR.pdf" TargetMode="External"/><Relationship Id="rId11" Type="http://schemas.openxmlformats.org/officeDocument/2006/relationships/hyperlink" Target="https://tthtlc.wordpress.com/2020/01/28/how-to-create-rootfs-filesystem-for-ubuntu-18-04/" TargetMode="External"/><Relationship Id="rId5" Type="http://schemas.openxmlformats.org/officeDocument/2006/relationships/hyperlink" Target="http://www.haifux.org/lectures/312/High-Level%20Introduction%20to%20the%20Low-Level%20of%20Virtualization.pdf" TargetMode="External"/><Relationship Id="rId10" Type="http://schemas.openxmlformats.org/officeDocument/2006/relationships/hyperlink" Target="http://e2e.ti.com/support/legacy_forums/embedded/linux/f/354/t/499928?create-img-file-for-custom-image" TargetMode="External"/><Relationship Id="rId4" Type="http://schemas.openxmlformats.org/officeDocument/2006/relationships/hyperlink" Target="https://stackoverflow.com/questions/10922475/how-qemu-kvm-create-a-vm-thread-internally" TargetMode="External"/><Relationship Id="rId9" Type="http://schemas.openxmlformats.org/officeDocument/2006/relationships/hyperlink" Target="https://dev.iachieved.it/iachievedit/exploring-img-files-on-linux/" TargetMode="External"/><Relationship Id="rId14" Type="http://schemas.openxmlformats.org/officeDocument/2006/relationships/hyperlink" Target="https://github.com/kata-containers/documentation/wiki/Initial-release-of-Kata-Containers-with-Firecracker-support" TargetMode="Externa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carloscarcamo/6833d19b726af698e62b" TargetMode="External"/><Relationship Id="rId3" Type="http://schemas.openxmlformats.org/officeDocument/2006/relationships/hyperlink" Target="https://www.youtube.com/watch?v=P_G3X69Xa0M" TargetMode="External"/><Relationship Id="rId7" Type="http://schemas.openxmlformats.org/officeDocument/2006/relationships/hyperlink" Target="https://montcs.bloomu.edu/Information/LowLevel/Assembly/hello-asm.html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log.packagecloud.io/eng/2016/04/05/the-definitive-guide-to-linux-system-calls/#what-is-a-system-call" TargetMode="External"/><Relationship Id="rId11" Type="http://schemas.openxmlformats.org/officeDocument/2006/relationships/hyperlink" Target="https://www.admin-magazine.com/Archive/2014/20/Best-practices-for-KVM-on-NUMA-servers" TargetMode="External"/><Relationship Id="rId5" Type="http://schemas.openxmlformats.org/officeDocument/2006/relationships/hyperlink" Target="https://www.cs.columbia.edu/~junfeng/13fa-w4118/lectures/l06-trap.pdf" TargetMode="External"/><Relationship Id="rId10" Type="http://schemas.openxmlformats.org/officeDocument/2006/relationships/hyperlink" Target="https://jameshfisher.com/2018/03/10/linux-assembly-hello-world/" TargetMode="External"/><Relationship Id="rId4" Type="http://schemas.openxmlformats.org/officeDocument/2006/relationships/hyperlink" Target="https://www.youtube.com/watch?v=V1TJ6b6_EjM" TargetMode="External"/><Relationship Id="rId9" Type="http://schemas.openxmlformats.org/officeDocument/2006/relationships/hyperlink" Target="http://didawiki.cli.di.unipi.it/lib/exe/fetch.php/magistraleinformaticanetworking/cpa/aa1011/virt3.pdf" TargetMode="Externa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carloscarcamo/6833d19b726af698e62b" TargetMode="External"/><Relationship Id="rId3" Type="http://schemas.openxmlformats.org/officeDocument/2006/relationships/hyperlink" Target="https://www.youtube.com/watch?v=P_G3X69Xa0M" TargetMode="External"/><Relationship Id="rId7" Type="http://schemas.openxmlformats.org/officeDocument/2006/relationships/hyperlink" Target="https://montcs.bloomu.edu/Information/LowLevel/Assembly/hello-asm.html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log.packagecloud.io/eng/2016/04/05/the-definitive-guide-to-linux-system-calls/#what-is-a-system-call" TargetMode="External"/><Relationship Id="rId11" Type="http://schemas.openxmlformats.org/officeDocument/2006/relationships/hyperlink" Target="https://www.admin-magazine.com/Archive/2014/20/Best-practices-for-KVM-on-NUMA-servers" TargetMode="External"/><Relationship Id="rId5" Type="http://schemas.openxmlformats.org/officeDocument/2006/relationships/hyperlink" Target="https://www.cs.columbia.edu/~junfeng/13fa-w4118/lectures/l06-trap.pdf" TargetMode="External"/><Relationship Id="rId10" Type="http://schemas.openxmlformats.org/officeDocument/2006/relationships/hyperlink" Target="https://jameshfisher.com/2018/03/10/linux-assembly-hello-world/" TargetMode="External"/><Relationship Id="rId4" Type="http://schemas.openxmlformats.org/officeDocument/2006/relationships/hyperlink" Target="https://www.youtube.com/watch?v=V1TJ6b6_EjM" TargetMode="External"/><Relationship Id="rId9" Type="http://schemas.openxmlformats.org/officeDocument/2006/relationships/hyperlink" Target="http://didawiki.cli.di.unipi.it/lib/exe/fetch.php/magistraleinformaticanetworking/cpa/aa1011/virt3.pdf" TargetMode="Externa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felixwiedmann.de/ignite/" TargetMode="External"/><Relationship Id="rId13" Type="http://schemas.openxmlformats.org/officeDocument/2006/relationships/hyperlink" Target="https://github.com/weaveworks/ignite" TargetMode="External"/><Relationship Id="rId18" Type="http://schemas.openxmlformats.org/officeDocument/2006/relationships/hyperlink" Target="https://github.com/weaveworks/ignite/blob/master/docs/FAQ.md" TargetMode="External"/><Relationship Id="rId3" Type="http://schemas.openxmlformats.org/officeDocument/2006/relationships/hyperlink" Target="https://lwn.net/Articles/775736/" TargetMode="External"/><Relationship Id="rId21" Type="http://schemas.openxmlformats.org/officeDocument/2006/relationships/hyperlink" Target="https://thenewstack.io/weaveworks-wksctl-brings-gitops-based-fleet-management-to-kubernetes/" TargetMode="External"/><Relationship Id="rId7" Type="http://schemas.openxmlformats.org/officeDocument/2006/relationships/hyperlink" Target="https://medium.com/@soham.dutta.analyst/firecracker-lightweight-virtualization-for-serverless-applications-303eea757baa" TargetMode="External"/><Relationship Id="rId12" Type="http://schemas.openxmlformats.org/officeDocument/2006/relationships/hyperlink" Target="https://www.weave.works/blog/fire-up-your-vms-with-weave-ignite" TargetMode="External"/><Relationship Id="rId17" Type="http://schemas.openxmlformats.org/officeDocument/2006/relationships/hyperlink" Target="https://medium.com/@s8sg/quick-start-with-firecracker-and-firectl-in-ubuntu-f58aeedae04b" TargetMode="External"/><Relationship Id="rId2" Type="http://schemas.openxmlformats.org/officeDocument/2006/relationships/notesSlide" Target="../notesSlides/notesSlide95.xml"/><Relationship Id="rId16" Type="http://schemas.openxmlformats.org/officeDocument/2006/relationships/hyperlink" Target="https://github.com/luxas/ignite-gitops" TargetMode="External"/><Relationship Id="rId20" Type="http://schemas.openxmlformats.org/officeDocument/2006/relationships/hyperlink" Target="https://github.com/ch-mk/wks-quickstart-firekube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blog.acolyer.org/2020/03/02/firecracker/" TargetMode="External"/><Relationship Id="rId11" Type="http://schemas.openxmlformats.org/officeDocument/2006/relationships/hyperlink" Target="http://arun-gupta.github.io/ignite-firecracker/" TargetMode="External"/><Relationship Id="rId24" Type="http://schemas.openxmlformats.org/officeDocument/2006/relationships/hyperlink" Target="https://systemadminspro.com/google-gvisor-amazon-firecracker-openstack-kata/" TargetMode="External"/><Relationship Id="rId5" Type="http://schemas.openxmlformats.org/officeDocument/2006/relationships/hyperlink" Target="https://github.com/firecracker-microvm/firecracker/blob/master/docs/getting-started.md" TargetMode="External"/><Relationship Id="rId15" Type="http://schemas.openxmlformats.org/officeDocument/2006/relationships/hyperlink" Target="https://github.com/weaveworks/ignite/blob/master/docs/installation.md" TargetMode="External"/><Relationship Id="rId23" Type="http://schemas.openxmlformats.org/officeDocument/2006/relationships/hyperlink" Target="https://sosnowski.dev/anatomy-of-aws-lambda-ck1975g09000ijfs1fle758js" TargetMode="External"/><Relationship Id="rId10" Type="http://schemas.openxmlformats.org/officeDocument/2006/relationships/hyperlink" Target="https://github.com/bkleiner/ubuntu-firecracker" TargetMode="External"/><Relationship Id="rId19" Type="http://schemas.openxmlformats.org/officeDocument/2006/relationships/hyperlink" Target="https://www.weave.works/blog/firekube-fast-and-secure-kubernetes-clusters-using-weave-ignite" TargetMode="External"/><Relationship Id="rId4" Type="http://schemas.openxmlformats.org/officeDocument/2006/relationships/hyperlink" Target="https://www.slideshare.net/AmazonWebServices/deep-dive-into-firecracker-using-lightweight-virtual-machines-to-enhance-the-container-security-boundary-aws-summit-sydney" TargetMode="External"/><Relationship Id="rId9" Type="http://schemas.openxmlformats.org/officeDocument/2006/relationships/hyperlink" Target="https://opensource.com/article/19/3/rust-virtual-machine" TargetMode="External"/><Relationship Id="rId14" Type="http://schemas.openxmlformats.org/officeDocument/2006/relationships/hyperlink" Target="https://github.com/weaveworks/ignite/blob/master/docs/gitops.md" TargetMode="External"/><Relationship Id="rId22" Type="http://schemas.openxmlformats.org/officeDocument/2006/relationships/hyperlink" Target="https://opennebula.io/opennebula-firecracker-building-the-future-of-on-premises-serverless-computing/" TargetMode="Externa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googleusercontent.com/media/research.google.com/en/pubs/archive/45406.pdf" TargetMode="External"/><Relationship Id="rId13" Type="http://schemas.openxmlformats.org/officeDocument/2006/relationships/hyperlink" Target="https://www.diva-portal.org/smash/get/diva2:1214834/FULLTEXT01.pdf" TargetMode="External"/><Relationship Id="rId18" Type="http://schemas.openxmlformats.org/officeDocument/2006/relationships/hyperlink" Target="https://unit42.paloaltonetworks.com/making-containers-more-isolated-an-overview-of-sandboxed-container-technologies/" TargetMode="External"/><Relationship Id="rId3" Type="http://schemas.openxmlformats.org/officeDocument/2006/relationships/hyperlink" Target="https://github.com/ch-mk/sandsifter" TargetMode="External"/><Relationship Id="rId7" Type="http://schemas.openxmlformats.org/officeDocument/2006/relationships/hyperlink" Target="https://docs.microsoft.com/en-us/azure/architecture/patterns/sidecar" TargetMode="External"/><Relationship Id="rId12" Type="http://schemas.openxmlformats.org/officeDocument/2006/relationships/hyperlink" Target="https://news.sophos.com/en-us/2020/05/21/ragnar-locker-ransomware-deploys-virtual-machine-to-dodge-security/" TargetMode="External"/><Relationship Id="rId17" Type="http://schemas.openxmlformats.org/officeDocument/2006/relationships/hyperlink" Target="https://stackoverflow.com/questions/2101671/unix-domain-sockets-vs-shared-memory-mapped-file" TargetMode="External"/><Relationship Id="rId2" Type="http://schemas.openxmlformats.org/officeDocument/2006/relationships/notesSlide" Target="../notesSlides/notesSlide96.xml"/><Relationship Id="rId16" Type="http://schemas.openxmlformats.org/officeDocument/2006/relationships/hyperlink" Target="https://arxiv.org/abs/1909.10377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xoreaxeaxeax/sandsifter/issues/2" TargetMode="External"/><Relationship Id="rId11" Type="http://schemas.openxmlformats.org/officeDocument/2006/relationships/hyperlink" Target="http://ceur-ws.org/Vol-2508/paper-bar.pdf" TargetMode="External"/><Relationship Id="rId5" Type="http://schemas.openxmlformats.org/officeDocument/2006/relationships/hyperlink" Target="https://stackoverflow.com/questions/41470945/relocation-r-x86-64-32s-against-data-can-not-be-used-when-making-a-shared-obj" TargetMode="External"/><Relationship Id="rId15" Type="http://schemas.openxmlformats.org/officeDocument/2006/relationships/hyperlink" Target="https://www.qemu.org/docs/master/system/ivshmem.html" TargetMode="External"/><Relationship Id="rId10" Type="http://schemas.openxmlformats.org/officeDocument/2006/relationships/hyperlink" Target="https://www.sdxcentral.com/products/bromium-vsentry/" TargetMode="External"/><Relationship Id="rId4" Type="http://schemas.openxmlformats.org/officeDocument/2006/relationships/hyperlink" Target="https://www.blackhat.com/docs/us-17/thursday/us-17-Domas-Breaking-The-x86-ISA.pdf" TargetMode="External"/><Relationship Id="rId9" Type="http://schemas.openxmlformats.org/officeDocument/2006/relationships/hyperlink" Target="https://pdfs.semanticscholar.org/69eb/c83c8f6b21f253f29b516fdf16101499f7b4.pdf" TargetMode="External"/><Relationship Id="rId14" Type="http://schemas.openxmlformats.org/officeDocument/2006/relationships/hyperlink" Target="https://hal.archives-ouvertes.fr/hal-00368622/document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xploit-db.com/exploits/46388" TargetMode="External"/><Relationship Id="rId13" Type="http://schemas.openxmlformats.org/officeDocument/2006/relationships/hyperlink" Target="https://git.kernel.org/pub/scm/linux/kernel/git/torvalds/linux.git/commit/?id=433f4ba1904100da65a311033f17a9bf586b287e" TargetMode="External"/><Relationship Id="rId3" Type="http://schemas.openxmlformats.org/officeDocument/2006/relationships/hyperlink" Target="https://nvd.nist.gov/vuln/detail/CVE-2019-3016" TargetMode="External"/><Relationship Id="rId7" Type="http://schemas.openxmlformats.org/officeDocument/2006/relationships/hyperlink" Target="https://nvd.nist.gov/vuln/detail/CVE-2019-6974" TargetMode="External"/><Relationship Id="rId12" Type="http://schemas.openxmlformats.org/officeDocument/2006/relationships/hyperlink" Target="https://cve.mitre.org/cgi-bin/cvename.cgi?name=CVE-2019-19332" TargetMode="External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iki.xenproject.org/wiki/Nested_Virtualization_in_Xen" TargetMode="External"/><Relationship Id="rId11" Type="http://schemas.openxmlformats.org/officeDocument/2006/relationships/hyperlink" Target="https://cve.mitre.org/cgi-bin/cvename.cgi?name=CVE-2020-2732" TargetMode="External"/><Relationship Id="rId5" Type="http://schemas.openxmlformats.org/officeDocument/2006/relationships/hyperlink" Target="https://www.exploit-db.com/exploits/44944" TargetMode="External"/><Relationship Id="rId15" Type="http://schemas.openxmlformats.org/officeDocument/2006/relationships/hyperlink" Target="https://bugs.chromium.org/p/project-zero/issues/detail?id=1759" TargetMode="External"/><Relationship Id="rId10" Type="http://schemas.openxmlformats.org/officeDocument/2006/relationships/hyperlink" Target="https://www.tenable.com/cve/CVE-2019-18960" TargetMode="External"/><Relationship Id="rId4" Type="http://schemas.openxmlformats.org/officeDocument/2006/relationships/hyperlink" Target="https://packetstormsecurity.com/files/157233/Kernel-Live-Patch-Security-Notice-LSN-0065-1.html" TargetMode="External"/><Relationship Id="rId9" Type="http://schemas.openxmlformats.org/officeDocument/2006/relationships/hyperlink" Target="https://cve.mitre.org/cgi-bin/cvename.cgi?name=CVE-2019-18960" TargetMode="External"/><Relationship Id="rId14" Type="http://schemas.openxmlformats.org/officeDocument/2006/relationships/hyperlink" Target="https://nvd.nist.gov/vuln/detail/CVE-2019-722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32734" y="3346366"/>
            <a:ext cx="10363200" cy="609170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Virtualization workshop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21894" y="4891335"/>
            <a:ext cx="10363200" cy="741362"/>
          </a:xfrm>
        </p:spPr>
        <p:txBody>
          <a:bodyPr>
            <a:normAutofit/>
          </a:bodyPr>
          <a:lstStyle/>
          <a:p>
            <a:r>
              <a:rPr lang="en-US" sz="2600" dirty="0" smtClean="0"/>
              <a:t>Demystifying Virtualization: </a:t>
            </a:r>
            <a:r>
              <a:rPr lang="en-US" sz="2600" dirty="0"/>
              <a:t>From </a:t>
            </a:r>
            <a:r>
              <a:rPr lang="en-US" sz="2600" dirty="0" err="1"/>
              <a:t>Popek</a:t>
            </a:r>
            <a:r>
              <a:rPr lang="en-US" sz="2600" dirty="0"/>
              <a:t> </a:t>
            </a:r>
            <a:r>
              <a:rPr lang="en-US" sz="2600" dirty="0" smtClean="0"/>
              <a:t>&amp; </a:t>
            </a:r>
            <a:r>
              <a:rPr lang="en-US" sz="2600" dirty="0"/>
              <a:t>Goldberg </a:t>
            </a:r>
            <a:r>
              <a:rPr lang="en-US" sz="2600" dirty="0" smtClean="0"/>
              <a:t>to </a:t>
            </a:r>
            <a:r>
              <a:rPr lang="en-US" sz="2600" dirty="0" err="1" smtClean="0"/>
              <a:t>MicroVMs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3944" y="919443"/>
            <a:ext cx="10631214" cy="4410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ctr"/>
            <a:endParaRPr lang="en-US" b="1" u="sng" dirty="0"/>
          </a:p>
          <a:p>
            <a:pPr algn="ctr" fontAlgn="ctr"/>
            <a:r>
              <a:rPr lang="en-US" b="1" u="sng" dirty="0" smtClean="0"/>
              <a:t>What’s A VM?</a:t>
            </a: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An abstraction and isolation of computer resources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Hypervisor is the brain that manages virtual resources</a:t>
            </a:r>
          </a:p>
          <a:p>
            <a:pPr algn="ctr" fontAlgn="ctr"/>
            <a:endParaRPr lang="en-US" b="1" u="sng" dirty="0" smtClean="0"/>
          </a:p>
          <a:p>
            <a:pPr algn="ctr" fontAlgn="ctr"/>
            <a:r>
              <a:rPr lang="en-US" b="1" u="sng" dirty="0" smtClean="0"/>
              <a:t>Why </a:t>
            </a:r>
            <a:r>
              <a:rPr lang="en-US" b="1" u="sng" dirty="0"/>
              <a:t>Bother?</a:t>
            </a: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Sandbox </a:t>
            </a:r>
            <a:r>
              <a:rPr lang="en-US" dirty="0"/>
              <a:t>resources and data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/>
              <a:t>Utilize maximum resources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Scalability &amp; Portability</a:t>
            </a:r>
          </a:p>
          <a:p>
            <a:pPr algn="ctr" fontAlgn="ctr"/>
            <a:endParaRPr lang="en-US" b="1" u="sng" dirty="0"/>
          </a:p>
          <a:p>
            <a:pPr algn="ctr" fontAlgn="ctr"/>
            <a:r>
              <a:rPr lang="en-US" b="1" u="sng" dirty="0" smtClean="0"/>
              <a:t>How’s It Done?</a:t>
            </a: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dirty="0" smtClean="0"/>
              <a:t>Isolate</a:t>
            </a:r>
            <a:r>
              <a:rPr lang="en-US" dirty="0" smtClean="0"/>
              <a:t> </a:t>
            </a:r>
            <a:r>
              <a:rPr lang="en-US" dirty="0"/>
              <a:t>system resources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dirty="0" smtClean="0"/>
              <a:t>Abstract</a:t>
            </a:r>
            <a:r>
              <a:rPr lang="en-US" dirty="0" smtClean="0"/>
              <a:t> and </a:t>
            </a:r>
            <a:r>
              <a:rPr lang="en-US" dirty="0"/>
              <a:t>Imitate real </a:t>
            </a:r>
            <a:r>
              <a:rPr lang="en-US" dirty="0" smtClean="0"/>
              <a:t>peripherals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dirty="0" smtClean="0"/>
              <a:t>Trap</a:t>
            </a:r>
            <a:r>
              <a:rPr lang="en-US" dirty="0" smtClean="0"/>
              <a:t> to </a:t>
            </a:r>
            <a:r>
              <a:rPr lang="en-US" dirty="0"/>
              <a:t>e</a:t>
            </a:r>
            <a:r>
              <a:rPr lang="en-US" dirty="0" smtClean="0"/>
              <a:t>nforce sensitive instructions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910" y="1256590"/>
            <a:ext cx="3736340" cy="37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91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kata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1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2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3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171067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Firekube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10min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1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2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3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650403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gitops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10min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1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2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Step 3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9044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 &amp; Tech Recap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are currently in their infant years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offer advantages over containers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are deployment unit in DevOps world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The more entangled in DevOps, Les secure…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Fricracker</a:t>
            </a:r>
            <a:r>
              <a:rPr lang="en-US" sz="2000" dirty="0" smtClean="0"/>
              <a:t> and KVM have little vulnerabilities uncovered so far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56" y="751109"/>
            <a:ext cx="3231704" cy="42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82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IV: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 you for listening !</a:t>
            </a:r>
          </a:p>
        </p:txBody>
      </p:sp>
    </p:spTree>
    <p:extLst>
      <p:ext uri="{BB962C8B-B14F-4D97-AF65-F5344CB8AC3E}">
        <p14:creationId xmlns:p14="http://schemas.microsoft.com/office/powerpoint/2010/main" val="1264793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Some final words . .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12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Virtualization is awesome !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Assisted Virtualization ~= Native Performance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KVM - Linux Kernel as </a:t>
            </a:r>
            <a:r>
              <a:rPr lang="en-US" sz="2000" dirty="0" err="1" smtClean="0"/>
              <a:t>HyperVisor</a:t>
            </a: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</a:t>
            </a:r>
            <a:r>
              <a:rPr lang="en-US" sz="2000" dirty="0" err="1" smtClean="0"/>
              <a:t>Virt</a:t>
            </a:r>
            <a:r>
              <a:rPr lang="en-US" sz="2000" dirty="0" smtClean="0"/>
              <a:t> + KVM + Minimalism = </a:t>
            </a:r>
            <a:r>
              <a:rPr lang="en-US" sz="2000" dirty="0" err="1" smtClean="0"/>
              <a:t>MicroVMs</a:t>
            </a:r>
            <a:r>
              <a:rPr lang="en-US" sz="2000" dirty="0" smtClean="0"/>
              <a:t> ~= HW Isolated Container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is the new champion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Attack Vectors </a:t>
            </a:r>
            <a:r>
              <a:rPr lang="en-US" sz="2000" dirty="0" smtClean="0">
                <a:sym typeface="Wingdings" panose="05000000000000000000" pitchFamily="2" charset="2"/>
              </a:rPr>
              <a:t> Data Transition Between Layers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>
              <a:sym typeface="Wingdings" panose="05000000000000000000" pitchFamily="2" charset="2"/>
            </a:endParaRP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Can be used to secure apps or hide malware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2" y="30479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3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5151177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dirty="0"/>
              <a:t>Vulnerabilities:</a:t>
            </a:r>
          </a:p>
          <a:p>
            <a:pPr fontAlgn="ctr"/>
            <a:r>
              <a:rPr lang="en-US" dirty="0"/>
              <a:t>Collection of KVM exploits: search for "</a:t>
            </a:r>
            <a:r>
              <a:rPr lang="en-US" dirty="0" err="1"/>
              <a:t>kvm</a:t>
            </a:r>
            <a:r>
              <a:rPr lang="en-US" dirty="0"/>
              <a:t>"</a:t>
            </a:r>
          </a:p>
          <a:p>
            <a:pPr lvl="1" fontAlgn="ctr"/>
            <a:r>
              <a:rPr lang="en-US" dirty="0">
                <a:hlinkClick r:id="rId3"/>
              </a:rPr>
              <a:t>https://www.exploit-db.com/</a:t>
            </a:r>
            <a:endParaRPr lang="en-US" dirty="0"/>
          </a:p>
          <a:p>
            <a:pPr fontAlgn="ctr"/>
            <a:r>
              <a:rPr lang="en-US" dirty="0"/>
              <a:t>Collection of KVM vulnerabilities</a:t>
            </a:r>
          </a:p>
          <a:p>
            <a:pPr lvl="1" fontAlgn="ctr"/>
            <a:r>
              <a:rPr lang="en-US" dirty="0">
                <a:hlinkClick r:id="rId4"/>
              </a:rPr>
              <a:t>https://cve.mitre.org/cgi-bin/cvekey.cgi?keyword=kvm</a:t>
            </a:r>
            <a:endParaRPr lang="en-US" dirty="0"/>
          </a:p>
          <a:p>
            <a:pPr fontAlgn="ctr"/>
            <a:r>
              <a:rPr lang="en-US" dirty="0"/>
              <a:t>CVE-2019-3016: KVM PV TLB vulnerability:  guest user can read memory from host and other guests: RCE, PE</a:t>
            </a:r>
          </a:p>
          <a:p>
            <a:pPr lvl="1" fontAlgn="ctr"/>
            <a:r>
              <a:rPr lang="en-US" dirty="0">
                <a:hlinkClick r:id="rId5"/>
              </a:rPr>
              <a:t>https://nvd.nist.gov/vuln/detail/CVE-2019-3016</a:t>
            </a:r>
            <a:endParaRPr lang="en-US" dirty="0"/>
          </a:p>
          <a:p>
            <a:pPr lvl="1" fontAlgn="ctr"/>
            <a:r>
              <a:rPr lang="en-US" dirty="0">
                <a:hlinkClick r:id="rId6"/>
              </a:rPr>
              <a:t>https://packetstormsecurity.com/files/157233/Kernel-Live-Patch-Security-Notice-LSN-0065-1.html</a:t>
            </a:r>
            <a:endParaRPr lang="en-US" dirty="0"/>
          </a:p>
          <a:p>
            <a:pPr fontAlgn="ctr"/>
            <a:r>
              <a:rPr lang="en-US" dirty="0"/>
              <a:t>CVE-2018-12904: KVM nested virtualization vulnerability: L2 HV can execute VMX instructions: RCE, PE</a:t>
            </a:r>
          </a:p>
          <a:p>
            <a:pPr lvl="1" fontAlgn="ctr"/>
            <a:r>
              <a:rPr lang="en-US" dirty="0">
                <a:hlinkClick r:id="rId7"/>
              </a:rPr>
              <a:t>https://www.exploit-db.com/exploits/44944</a:t>
            </a:r>
            <a:endParaRPr lang="en-US" dirty="0"/>
          </a:p>
          <a:p>
            <a:pPr lvl="1" fontAlgn="ctr"/>
            <a:r>
              <a:rPr lang="en-US" dirty="0">
                <a:hlinkClick r:id="rId8"/>
              </a:rPr>
              <a:t>https://wiki.xenproject.org/wiki/Nested_Virtualization_in_Xen</a:t>
            </a:r>
            <a:endParaRPr lang="en-US" dirty="0"/>
          </a:p>
          <a:p>
            <a:pPr fontAlgn="ctr"/>
            <a:r>
              <a:rPr lang="en-US" dirty="0"/>
              <a:t>CVE-2019-6974: Use after free in </a:t>
            </a:r>
            <a:r>
              <a:rPr lang="en-US" dirty="0" err="1"/>
              <a:t>kvm_ioctl_create_device</a:t>
            </a:r>
            <a:r>
              <a:rPr lang="en-US" dirty="0"/>
              <a:t>(): crash guest: </a:t>
            </a:r>
            <a:r>
              <a:rPr lang="en-US" dirty="0" err="1"/>
              <a:t>DDoS</a:t>
            </a:r>
            <a:r>
              <a:rPr lang="en-US" dirty="0"/>
              <a:t>, PE</a:t>
            </a:r>
          </a:p>
          <a:p>
            <a:pPr lvl="1" fontAlgn="ctr"/>
            <a:r>
              <a:rPr lang="en-US" dirty="0">
                <a:hlinkClick r:id="rId9"/>
              </a:rPr>
              <a:t>https://nvd.nist.gov/vuln/detail/CVE-2019-6974</a:t>
            </a:r>
            <a:endParaRPr lang="en-US" dirty="0"/>
          </a:p>
          <a:p>
            <a:pPr lvl="1" fontAlgn="ctr"/>
            <a:r>
              <a:rPr lang="en-US" dirty="0">
                <a:hlinkClick r:id="rId10"/>
              </a:rPr>
              <a:t>https://www.exploit-db.com/exploits/46388</a:t>
            </a:r>
            <a:endParaRPr lang="en-US" dirty="0"/>
          </a:p>
          <a:p>
            <a:pPr fontAlgn="ctr"/>
            <a:r>
              <a:rPr lang="en-US" dirty="0"/>
              <a:t>CVE-2019-18960: </a:t>
            </a:r>
            <a:r>
              <a:rPr lang="en-US" dirty="0" err="1"/>
              <a:t>vsock</a:t>
            </a:r>
            <a:r>
              <a:rPr lang="en-US" dirty="0"/>
              <a:t> </a:t>
            </a:r>
            <a:r>
              <a:rPr lang="en-US" dirty="0" err="1"/>
              <a:t>bufferoverflow</a:t>
            </a:r>
            <a:r>
              <a:rPr lang="en-US" dirty="0"/>
              <a:t>:  guest can r/w to a segment of the host-side Firecracker process: RCE, PE</a:t>
            </a:r>
          </a:p>
          <a:p>
            <a:pPr lvl="1" fontAlgn="ctr"/>
            <a:r>
              <a:rPr lang="en-US" dirty="0">
                <a:hlinkClick r:id="rId11"/>
              </a:rPr>
              <a:t>https://cve.mitre.org/cgi-bin/cvename.cgi?name=CVE-2019-18960</a:t>
            </a:r>
            <a:endParaRPr lang="en-US" dirty="0"/>
          </a:p>
          <a:p>
            <a:pPr lvl="1" fontAlgn="ctr"/>
            <a:r>
              <a:rPr lang="en-US" dirty="0">
                <a:hlinkClick r:id="rId12"/>
              </a:rPr>
              <a:t>https://nvd.nist.gov/vuln/detail/CVE-2019-18960</a:t>
            </a:r>
            <a:endParaRPr lang="en-US" dirty="0"/>
          </a:p>
          <a:p>
            <a:pPr lvl="1" fontAlgn="ctr"/>
            <a:r>
              <a:rPr lang="en-US" dirty="0">
                <a:hlinkClick r:id="rId13"/>
              </a:rPr>
              <a:t>https://www.openwall.com/lists/oss-security/2019/12/10/1</a:t>
            </a:r>
            <a:endParaRPr lang="en-US" dirty="0"/>
          </a:p>
          <a:p>
            <a:pPr lvl="1" fontAlgn="ctr"/>
            <a:r>
              <a:rPr lang="en-US" dirty="0">
                <a:hlinkClick r:id="rId14"/>
              </a:rPr>
              <a:t>https://www.tenable.com/cve/CVE-2019-18960</a:t>
            </a:r>
            <a:endParaRPr lang="en-US" dirty="0"/>
          </a:p>
          <a:p>
            <a:pPr fontAlgn="ctr"/>
            <a:r>
              <a:rPr lang="en-US" dirty="0"/>
              <a:t>CVE-2020-2732: KVM nested virtualization vulnerability: L2 can trick L0  to accessing sensitive L1 resources: RCE, PE </a:t>
            </a:r>
          </a:p>
          <a:p>
            <a:pPr lvl="1" fontAlgn="ctr"/>
            <a:r>
              <a:rPr lang="en-US" dirty="0">
                <a:hlinkClick r:id="rId15"/>
              </a:rPr>
              <a:t>https://cve.mitre.org/cgi-bin/cvename.cgi?name=CVE-2020-2732</a:t>
            </a:r>
            <a:endParaRPr lang="en-US" dirty="0"/>
          </a:p>
          <a:p>
            <a:pPr lvl="1" fontAlgn="ctr"/>
            <a:r>
              <a:rPr lang="en-US" dirty="0">
                <a:hlinkClick r:id="rId8"/>
              </a:rPr>
              <a:t>https://wiki.xenproject.org/wiki/Nested_Virtualization_in_Xen</a:t>
            </a:r>
            <a:endParaRPr lang="en-US" dirty="0"/>
          </a:p>
          <a:p>
            <a:pPr fontAlgn="ctr"/>
            <a:r>
              <a:rPr lang="en-US" dirty="0"/>
              <a:t>CVE-2019-19332: out-of-bounds mem write in  'KVM_GET_EMULATED_CPUID' </a:t>
            </a:r>
            <a:r>
              <a:rPr lang="en-US" dirty="0" err="1"/>
              <a:t>ioctl</a:t>
            </a:r>
            <a:r>
              <a:rPr lang="en-US" dirty="0"/>
              <a:t>(2): /dev/</a:t>
            </a:r>
            <a:r>
              <a:rPr lang="en-US" dirty="0" err="1"/>
              <a:t>kvm</a:t>
            </a:r>
            <a:r>
              <a:rPr lang="en-US" dirty="0"/>
              <a:t> access: </a:t>
            </a:r>
            <a:r>
              <a:rPr lang="en-US" dirty="0" err="1"/>
              <a:t>DDoS</a:t>
            </a:r>
            <a:r>
              <a:rPr lang="en-US" dirty="0"/>
              <a:t>.</a:t>
            </a:r>
          </a:p>
          <a:p>
            <a:pPr lvl="1" fontAlgn="ctr"/>
            <a:r>
              <a:rPr lang="en-US" dirty="0">
                <a:hlinkClick r:id="rId16"/>
              </a:rPr>
              <a:t>https://cve.mitre.org/cgi-bin/cvename.cgi?name=CVE-2019-19332</a:t>
            </a:r>
            <a:endParaRPr lang="en-US" dirty="0"/>
          </a:p>
          <a:p>
            <a:pPr lvl="1" fontAlgn="ctr"/>
            <a:r>
              <a:rPr lang="en-US" dirty="0">
                <a:hlinkClick r:id="rId17"/>
              </a:rPr>
              <a:t>https://git.kernel.org/pub/scm/linux/kernel/git/torvalds/linux.git/commit/?id=433f4ba1904100da65a311033f17a9bf586b287e</a:t>
            </a:r>
            <a:endParaRPr lang="en-US" dirty="0"/>
          </a:p>
          <a:p>
            <a:pPr lvl="1" fontAlgn="ctr"/>
            <a:r>
              <a:rPr lang="en-US" dirty="0">
                <a:hlinkClick r:id="rId18"/>
              </a:rPr>
              <a:t>https://bugs.chromium.org/p/project-zero/issues/detail?id=1759</a:t>
            </a:r>
            <a:endParaRPr lang="en-US" dirty="0"/>
          </a:p>
          <a:p>
            <a:pPr lvl="1" fontAlgn="ctr"/>
            <a:r>
              <a:rPr lang="en-US" dirty="0">
                <a:hlinkClick r:id="rId19"/>
              </a:rPr>
              <a:t>https://blog.cubieserver.de/2018/query-cpuid-with-inline-assembly/</a:t>
            </a:r>
            <a:endParaRPr lang="en-US" dirty="0"/>
          </a:p>
          <a:p>
            <a:pPr lvl="1" fontAlgn="ctr"/>
            <a:r>
              <a:rPr lang="en-US" dirty="0">
                <a:hlinkClick r:id="rId20"/>
              </a:rPr>
              <a:t>https://wiki.osdev.org/CPUID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669305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 err="1"/>
              <a:t>VTx</a:t>
            </a:r>
            <a:r>
              <a:rPr lang="en-US" dirty="0"/>
              <a:t>:</a:t>
            </a:r>
          </a:p>
          <a:p>
            <a:pPr fontAlgn="ctr"/>
            <a:r>
              <a:rPr lang="en-US" dirty="0">
                <a:hlinkClick r:id="rId3"/>
              </a:rPr>
              <a:t>https://xem.github.io/minix86/manual/intel-x86-and-64-manual-vol3/o_fe12b1e2a880e0ce-1961.html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https://www.felixcloutier.com/x86/vmlaunch:vmresume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https://www.intel.com/content/dam/www/public/us/en/documents/manuals/64-ia-32-architectures-software-developer-vol-3c-part-3-manual.pdf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https://lettieri.iet.unipi.it/virtualization/2016/vn05.pdf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https://www.kernel.org/doc/Documentation/virtual/kvm/nested-vmx.txt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https://www.codeproject.com/Articles/215458/Virtualization-for-System-Programmers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https://searchservervirtualization.techtarget.com/definition/Intel-VT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https://www.admin-magazine.com/Articles/Hardware-assisted-Virtualization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https://searchservervirtualization.techtarget.com/definition/hardware-assisted-virtualization</a:t>
            </a:r>
            <a:endParaRPr lang="en-US" dirty="0"/>
          </a:p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948327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dirty="0"/>
              <a:t>Minimal VMs from Scratch Code:</a:t>
            </a:r>
          </a:p>
          <a:p>
            <a:pPr fontAlgn="ctr"/>
            <a:r>
              <a:rPr lang="en-US" dirty="0">
                <a:hlinkClick r:id="rId3"/>
              </a:rPr>
              <a:t>https://www.webopedia.com/TERM/M/micro-vm.html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https://www.youtube.com/playlist?list=PLSiFUSQSRYAOFwfP-aMzXJlWKVyIuWfPU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https://github.com/pbohun/stack-vm-tutorials/tree/master/stack-vm-lessons/lesson6/stack-vm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https://medium.com/@julianrunnels/google-ctf-reversing-a-program-made-of-emojis-b4c8af473278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https://github.com/google/google-ctf/blob/master/2019/beginners/reversing-emoji/attachments/vm.py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https://rayanfam.com/topics/hypervisor-from-scratch-part-1/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https://nixhacker.com/developing-hypervisior-from-scratch-part-1/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https://linuxconfig.org/how-to-create-and-manage-kvm-virtual-machines-from-cli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https://github.com/dpw/kvm-hello-world/blob/master/kvm-hello-world.c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https://github.com/soulxu/kvmsample/blob/master/main.c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https://github.com/shubham0d/ProtoVirt/blob/master/protovirt.c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https://github.com/zhou-yuxin/kvm-ept-sample/tree/master/src</a:t>
            </a:r>
            <a:endParaRPr lang="en-US" dirty="0"/>
          </a:p>
          <a:p>
            <a:pPr fontAlgn="ctr"/>
            <a:r>
              <a:rPr lang="en-US" dirty="0">
                <a:hlinkClick r:id="rId15"/>
              </a:rPr>
              <a:t>https://github.com/shift-crops/EscapeMe/blob/a71768985939c7402b7303bac07e7e7ef6adb71e/kvm/main.c</a:t>
            </a:r>
            <a:endParaRPr lang="en-US" dirty="0"/>
          </a:p>
          <a:p>
            <a:pPr fontAlgn="ctr"/>
            <a:r>
              <a:rPr lang="en-US" dirty="0">
                <a:hlinkClick r:id="rId16"/>
              </a:rPr>
              <a:t>https://lwn.net/Articles/658511/</a:t>
            </a:r>
            <a:endParaRPr lang="en-US" dirty="0"/>
          </a:p>
          <a:p>
            <a:pPr fontAlgn="ctr"/>
            <a:r>
              <a:rPr lang="en-US" dirty="0">
                <a:hlinkClick r:id="rId17"/>
              </a:rPr>
              <a:t>https://github.com/yshalabi/kvmtest</a:t>
            </a:r>
            <a:endParaRPr lang="en-US" dirty="0"/>
          </a:p>
          <a:p>
            <a:pPr fontAlgn="ctr"/>
            <a:r>
              <a:rPr lang="en-US" dirty="0">
                <a:hlinkClick r:id="rId18"/>
              </a:rPr>
              <a:t>https://docs.rs/kvm-ioctls/0.5.0/kvm_ioctls/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538353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VMs </a:t>
            </a:r>
            <a:r>
              <a:rPr lang="en-US" sz="2000" dirty="0"/>
              <a:t>are capable of virtualizing a full set of hardware </a:t>
            </a:r>
            <a:r>
              <a:rPr lang="en-US" sz="2000" dirty="0" smtClean="0"/>
              <a:t>resources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VMM provides </a:t>
            </a:r>
            <a:r>
              <a:rPr lang="en-US" sz="2000" dirty="0"/>
              <a:t>the abstraction of a virtual machine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58" y="2135452"/>
            <a:ext cx="7072300" cy="3980210"/>
          </a:xfrm>
          <a:prstGeom prst="rect">
            <a:avLst/>
          </a:prstGeom>
        </p:spPr>
      </p:pic>
      <p:pic>
        <p:nvPicPr>
          <p:cNvPr id="38914" name="Picture 2" descr="Gerald J Popek - Alchetron, The Free Social Encyclo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509" y="2371351"/>
            <a:ext cx="2463675" cy="30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81085" y="5397126"/>
            <a:ext cx="3213023" cy="65720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000" b="1" i="1" dirty="0"/>
              <a:t>Gerald J. </a:t>
            </a:r>
            <a:r>
              <a:rPr lang="en-US" sz="1000" b="1" i="1" dirty="0" err="1"/>
              <a:t>Popek</a:t>
            </a:r>
            <a:r>
              <a:rPr lang="en-US" sz="1000" i="1" dirty="0"/>
              <a:t> </a:t>
            </a:r>
            <a:endParaRPr lang="en-US" sz="1000" i="1" dirty="0" smtClean="0"/>
          </a:p>
          <a:p>
            <a:r>
              <a:rPr lang="en-US" sz="1000" i="1" dirty="0" smtClean="0"/>
              <a:t>In 1979 published along with </a:t>
            </a:r>
          </a:p>
          <a:p>
            <a:r>
              <a:rPr lang="en-US" sz="1000" b="1" i="1" dirty="0" smtClean="0"/>
              <a:t>Robert </a:t>
            </a:r>
            <a:r>
              <a:rPr lang="en-US" sz="1000" b="1" i="1" dirty="0"/>
              <a:t>P. Goldberg</a:t>
            </a:r>
            <a:r>
              <a:rPr lang="en-US" sz="1000" i="1" dirty="0"/>
              <a:t> </a:t>
            </a:r>
            <a:r>
              <a:rPr lang="en-US" sz="1000" i="1" dirty="0" smtClean="0"/>
              <a:t>a cornerstone article</a:t>
            </a:r>
          </a:p>
        </p:txBody>
      </p:sp>
    </p:spTree>
    <p:extLst>
      <p:ext uri="{BB962C8B-B14F-4D97-AF65-F5344CB8AC3E}">
        <p14:creationId xmlns:p14="http://schemas.microsoft.com/office/powerpoint/2010/main" val="1850136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dirty="0"/>
              <a:t>Types of Virtualization:</a:t>
            </a:r>
          </a:p>
          <a:p>
            <a:pPr fontAlgn="ctr"/>
            <a:r>
              <a:rPr lang="en-US" dirty="0">
                <a:hlinkClick r:id="rId3"/>
              </a:rPr>
              <a:t>https://en.wikipedia.org/wiki/Timeline_of_virtualization_development#Year_1960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http://citeseerx.ist.psu.edu/viewdoc/download?doi=10.1.1.141.4815&amp;rep=rep1&amp;type=pdf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https://www.linux-kvm.org/images/3/33/02x03-NestedVirtualization.pdf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Virtualization in cloud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https://searchservervirtualization.techtarget.com/feature/Whats-the-difference-between-Type-1-and-Type-2-hypervisors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https://en.wikipedia.org/wiki/Full_virtualization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https://www.unixarena.com/2017/12/para-virtualization-full-virtualization-hardware-assisted-virtualization.html/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https://logicalread.com/virtualization-for-oracle-mc11/#.XryQbmgzaMo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http://lass.cs.umass.edu/~shenoy/courses/spring08/lectures/Lec05.pdf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https://www.cs.bgu.ac.il/~os182/wiki.files/Practical%20Session%2013%20-%20Virtualization.pdf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https://stackoverflow.com/questions/6007820/binary-translation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https://blogs.oracle.com/ravello/nested-virtualization-with-binary-translation</a:t>
            </a:r>
            <a:endParaRPr lang="en-US" dirty="0"/>
          </a:p>
          <a:p>
            <a:pPr fontAlgn="ctr"/>
            <a:r>
              <a:rPr lang="en-US" dirty="0">
                <a:hlinkClick r:id="rId15"/>
              </a:rPr>
              <a:t>https://my.eng.utah.edu/~cs5460/slides/virt-lecture1.pdf</a:t>
            </a:r>
            <a:endParaRPr lang="en-US" dirty="0"/>
          </a:p>
          <a:p>
            <a:pPr fontAlgn="ctr"/>
            <a:r>
              <a:rPr lang="en-US" dirty="0">
                <a:hlinkClick r:id="rId16"/>
              </a:rPr>
              <a:t>https://www.vmware.com/content/dam/digitalmarketing/vmware/en/pdf/techpaper/VMware_paravirtualization.pdf</a:t>
            </a:r>
            <a:endParaRPr lang="en-US" dirty="0"/>
          </a:p>
          <a:p>
            <a:pPr fontAlgn="ctr"/>
            <a:r>
              <a:rPr lang="en-US" dirty="0">
                <a:hlinkClick r:id="rId17"/>
              </a:rPr>
              <a:t>https://medium.com/@jessgreb01/what-is-the-difference-between-a-process-a-container-and-a-vm-f36ba0f8a8f7</a:t>
            </a:r>
            <a:endParaRPr lang="en-US" dirty="0"/>
          </a:p>
          <a:p>
            <a:pPr fontAlgn="ctr"/>
            <a:r>
              <a:rPr lang="en-US" dirty="0">
                <a:hlinkClick r:id="rId18"/>
              </a:rPr>
              <a:t>http://www.cs.cmu.edu/~412/lectures/L05_QEMU_BT.pdf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542656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r>
              <a:rPr lang="en-US" dirty="0"/>
              <a:t>KVM Internals:</a:t>
            </a:r>
          </a:p>
          <a:p>
            <a:pPr fontAlgn="ctr"/>
            <a:r>
              <a:rPr lang="en-US" dirty="0">
                <a:hlinkClick r:id="rId3"/>
              </a:rPr>
              <a:t>https://www.it610.com/article/1398546.htm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https://stackoverflow.com/questions/10922475/how-qemu-kvm-create-a-vm-thread-internally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http://www.haifux.org/lectures/312/High-Level%20Introduction%20to%20the%20Low-Level%20of%20Virtualization.pdf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https://github.com/FeelGood1337/serlMin/blob/master/Mastering%20KVM%20Virtualization-GEEKBOY.IR.pdf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https://vishnubharathi.codes/blog/kvm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fontAlgn="ctr"/>
            <a:endParaRPr lang="en-US" dirty="0"/>
          </a:p>
          <a:p>
            <a:r>
              <a:rPr lang="en-US" dirty="0"/>
              <a:t>Create Ubuntu </a:t>
            </a:r>
            <a:r>
              <a:rPr lang="en-US" dirty="0" err="1"/>
              <a:t>RootFS</a:t>
            </a:r>
            <a:r>
              <a:rPr lang="en-US" dirty="0"/>
              <a:t>:</a:t>
            </a:r>
          </a:p>
          <a:p>
            <a:pPr fontAlgn="ctr"/>
            <a:r>
              <a:rPr lang="en-US" dirty="0">
                <a:hlinkClick r:id="rId8"/>
              </a:rPr>
              <a:t>http://wiki.t-firefly.com/en/ROC-RK3399-PC/linux_build_ubuntu_rootfs.html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https://dev.iachieved.it/iachievedit/exploring-img-files-on-linux/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http://e2e.ti.com/support/legacy_forums/embedded/linux/f/354/t/499928?create-img-file-for-custom-image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https://tthtlc.wordpress.com/2020/01/28/how-to-create-rootfs-filesystem-for-ubuntu-18-04/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https://alpinelinux.org/downloads/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http://cdimage.ubuntu.com/cdimage/ubuntu-base/releases//18.04/release/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https://github.com/kata-containers/documentation/wiki/Initial-release-of-Kata-Containers-with-Firecracker-support</a:t>
            </a:r>
            <a:endParaRPr lang="en-US" dirty="0"/>
          </a:p>
          <a:p>
            <a:pPr font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442008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OS Internals Related to Virtualization:</a:t>
            </a:r>
          </a:p>
          <a:p>
            <a:pPr fontAlgn="ctr"/>
            <a:r>
              <a:rPr lang="en-US" dirty="0">
                <a:hlinkClick r:id="rId3"/>
              </a:rPr>
              <a:t>https://www.youtube.com/watch?v=P_G3X69Xa0M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https://www.youtube.com/watch?v=V1TJ6b6_EjM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https://www.cs.columbia.edu/~junfeng/13fa-w4118/lectures/l06-trap.pdf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https://blog.packagecloud.io/eng/2016/04/05/the-definitive-guide-to-linux-system-calls/#what-is-a-system-call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https://montcs.bloomu.edu/Information/LowLevel/Assembly/hello-asm.html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https://gist.github.com/carloscarcamo/6833d19b726af698e62b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http://didawiki.cli.di.unipi.it/lib/exe/fetch.php/magistraleinformaticanetworking/cpa/aa1011/virt3.pdf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https://jameshfisher.com/2018/03/10/linux-assembly-hello-world/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https://www.admin-magazine.com/Archive/2014/20/Best-practices-for-KVM-on-NUMA-servers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208801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OS Internals Related to Virtualization:</a:t>
            </a:r>
          </a:p>
          <a:p>
            <a:pPr fontAlgn="ctr"/>
            <a:r>
              <a:rPr lang="en-US" dirty="0">
                <a:hlinkClick r:id="rId3"/>
              </a:rPr>
              <a:t>https://www.youtube.com/watch?v=P_G3X69Xa0M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https://www.youtube.com/watch?v=V1TJ6b6_EjM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https://www.cs.columbia.edu/~junfeng/13fa-w4118/lectures/l06-trap.pdf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https://blog.packagecloud.io/eng/2016/04/05/the-definitive-guide-to-linux-system-calls/#what-is-a-system-call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https://montcs.bloomu.edu/Information/LowLevel/Assembly/hello-asm.html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https://gist.github.com/carloscarcamo/6833d19b726af698e62b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http://didawiki.cli.di.unipi.it/lib/exe/fetch.php/magistraleinformaticanetworking/cpa/aa1011/virt3.pdf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https://jameshfisher.com/2018/03/10/linux-assembly-hello-world/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https://www.admin-magazine.com/Archive/2014/20/Best-practices-for-KVM-on-NUMA-servers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44293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dirty="0"/>
              <a:t>Firecracker:</a:t>
            </a:r>
          </a:p>
          <a:p>
            <a:pPr fontAlgn="ctr"/>
            <a:r>
              <a:rPr lang="en-US" dirty="0">
                <a:hlinkClick r:id="rId3"/>
              </a:rPr>
              <a:t>https://lwn.net/Articles/775736/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https://www.slideshare.net/AmazonWebServices/deep-dive-into-firecracker-using-lightweight-virtual-machines-to-enhance-the-container-security-boundary-aws-summit-sydney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https://github.com/firecracker-microvm/firecracker/blob/master/docs/getting-started.md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https://blog.acolyer.org/2020/03/02/firecracker/</a:t>
            </a:r>
            <a:endParaRPr lang="en-US" dirty="0"/>
          </a:p>
          <a:p>
            <a:pPr fontAlgn="ctr"/>
            <a:r>
              <a:rPr lang="en-US" dirty="0">
                <a:hlinkClick r:id="rId7"/>
              </a:rPr>
              <a:t>https://medium.com/@soham.dutta.analyst/firecracker-lightweight-virtualization-for-serverless-applications-303eea757baa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https://felixwiedmann.de/ignite/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https://opensource.com/article/19/3/rust-virtual-machine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https://github.com/bkleiner/ubuntu-firecracker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http://arun-gupta.github.io/ignite-firecracker/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https://www.weave.works/blog/fire-up-your-vms-with-weave-ignite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https://github.com/weaveworks/ignite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https://github.com/weaveworks/ignite/blob/master/docs/gitops.md</a:t>
            </a:r>
            <a:endParaRPr lang="en-US" dirty="0"/>
          </a:p>
          <a:p>
            <a:pPr fontAlgn="ctr"/>
            <a:r>
              <a:rPr lang="en-US" dirty="0">
                <a:hlinkClick r:id="rId15"/>
              </a:rPr>
              <a:t>https://github.com/weaveworks/ignite/blob/master/docs/installation.md</a:t>
            </a:r>
            <a:endParaRPr lang="en-US" dirty="0"/>
          </a:p>
          <a:p>
            <a:pPr fontAlgn="ctr"/>
            <a:r>
              <a:rPr lang="en-US" dirty="0">
                <a:hlinkClick r:id="rId16"/>
              </a:rPr>
              <a:t>https://github.com/luxas/ignite-gitops</a:t>
            </a:r>
            <a:endParaRPr lang="en-US" dirty="0"/>
          </a:p>
          <a:p>
            <a:pPr fontAlgn="ctr"/>
            <a:r>
              <a:rPr lang="en-US" dirty="0">
                <a:hlinkClick r:id="rId17"/>
              </a:rPr>
              <a:t>https://medium.com/@s8sg/quick-start-with-firecracker-and-firectl-in-ubuntu-f58aeedae04b</a:t>
            </a:r>
            <a:endParaRPr lang="en-US" dirty="0"/>
          </a:p>
          <a:p>
            <a:pPr fontAlgn="ctr"/>
            <a:r>
              <a:rPr lang="en-US" dirty="0">
                <a:hlinkClick r:id="rId18"/>
              </a:rPr>
              <a:t>https://github.com/weaveworks/ignite/blob/master/docs/FAQ.md</a:t>
            </a:r>
            <a:endParaRPr lang="en-US" dirty="0"/>
          </a:p>
          <a:p>
            <a:pPr fontAlgn="ctr"/>
            <a:r>
              <a:rPr lang="en-US" dirty="0">
                <a:hlinkClick r:id="rId19"/>
              </a:rPr>
              <a:t>https://www.weave.works/blog/firekube-fast-and-secure-kubernetes-clusters-using-weave-ignite</a:t>
            </a:r>
            <a:endParaRPr lang="en-US" dirty="0"/>
          </a:p>
          <a:p>
            <a:pPr fontAlgn="ctr"/>
            <a:r>
              <a:rPr lang="en-US" dirty="0">
                <a:hlinkClick r:id="rId20"/>
              </a:rPr>
              <a:t>https://github.com/ch-mk/wks-quickstart-firekube</a:t>
            </a:r>
            <a:endParaRPr lang="en-US" dirty="0"/>
          </a:p>
          <a:p>
            <a:pPr fontAlgn="ctr"/>
            <a:r>
              <a:rPr lang="en-US" dirty="0">
                <a:hlinkClick r:id="rId21"/>
              </a:rPr>
              <a:t>https://thenewstack.io/weaveworks-wksctl-brings-gitops-based-fleet-management-to-kubernetes/</a:t>
            </a:r>
            <a:endParaRPr lang="en-US" dirty="0"/>
          </a:p>
          <a:p>
            <a:pPr fontAlgn="ctr"/>
            <a:r>
              <a:rPr lang="en-US" dirty="0">
                <a:hlinkClick r:id="rId22"/>
              </a:rPr>
              <a:t>https://opennebula.io/opennebula-firecracker-building-the-future-of-on-premises-serverless-computing/</a:t>
            </a:r>
            <a:endParaRPr lang="en-US" dirty="0"/>
          </a:p>
          <a:p>
            <a:pPr fontAlgn="ctr"/>
            <a:r>
              <a:rPr lang="en-US" dirty="0">
                <a:hlinkClick r:id="rId23"/>
              </a:rPr>
              <a:t>https://sosnowski.dev/anatomy-of-aws-lambda-ck1975g09000ijfs1fle758js</a:t>
            </a:r>
            <a:endParaRPr lang="en-US" dirty="0"/>
          </a:p>
          <a:p>
            <a:pPr fontAlgn="ctr"/>
            <a:r>
              <a:rPr lang="en-US" dirty="0">
                <a:hlinkClick r:id="rId24"/>
              </a:rPr>
              <a:t>https://systemadminspro.com/google-gvisor-amazon-firecracker-openstack-kata/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004350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dirty="0" err="1"/>
              <a:t>Sandsifter</a:t>
            </a:r>
            <a:r>
              <a:rPr lang="en-US" dirty="0"/>
              <a:t>:</a:t>
            </a:r>
          </a:p>
          <a:p>
            <a:pPr fontAlgn="ctr"/>
            <a:r>
              <a:rPr lang="en-US" dirty="0">
                <a:hlinkClick r:id="rId3"/>
              </a:rPr>
              <a:t>https://github.com/ch-mk/sandsifter</a:t>
            </a:r>
            <a:endParaRPr lang="en-US" dirty="0"/>
          </a:p>
          <a:p>
            <a:pPr fontAlgn="ctr"/>
            <a:r>
              <a:rPr lang="en-US" dirty="0">
                <a:hlinkClick r:id="rId4"/>
              </a:rPr>
              <a:t>https://www.blackhat.com/docs/us-17/thursday/us-17-Domas-Breaking-The-x86-ISA.pdf</a:t>
            </a:r>
            <a:endParaRPr lang="en-US" dirty="0"/>
          </a:p>
          <a:p>
            <a:pPr fontAlgn="ctr"/>
            <a:r>
              <a:rPr lang="en-US" dirty="0">
                <a:hlinkClick r:id="rId5"/>
              </a:rPr>
              <a:t>https://stackoverflow.com/questions/41470945/relocation-r-x86-64-32s-against-data-can-not-be-used-when-making-a-shared-obj</a:t>
            </a:r>
            <a:endParaRPr lang="en-US" dirty="0"/>
          </a:p>
          <a:p>
            <a:pPr fontAlgn="ctr"/>
            <a:r>
              <a:rPr lang="en-US" dirty="0">
                <a:hlinkClick r:id="rId6"/>
              </a:rPr>
              <a:t>https://github.com/xoreaxeaxeax/sandsifter/issues/2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Communication and Sandbox:</a:t>
            </a:r>
          </a:p>
          <a:p>
            <a:pPr fontAlgn="ctr"/>
            <a:r>
              <a:rPr lang="en-US" dirty="0">
                <a:hlinkClick r:id="rId7"/>
              </a:rPr>
              <a:t>https://docs.microsoft.com/en-us/azure/architecture/patterns/sidecar</a:t>
            </a:r>
            <a:endParaRPr lang="en-US" dirty="0"/>
          </a:p>
          <a:p>
            <a:pPr fontAlgn="ctr"/>
            <a:r>
              <a:rPr lang="en-US" dirty="0">
                <a:hlinkClick r:id="rId8"/>
              </a:rPr>
              <a:t>https://static.googleusercontent.com/media/research.google.com/en//pubs/archive/45406.pdf</a:t>
            </a:r>
            <a:endParaRPr lang="en-US" dirty="0"/>
          </a:p>
          <a:p>
            <a:pPr fontAlgn="ctr"/>
            <a:r>
              <a:rPr lang="en-US" dirty="0">
                <a:hlinkClick r:id="rId9"/>
              </a:rPr>
              <a:t>https://pdfs.semanticscholar.org/69eb/c83c8f6b21f253f29b516fdf16101499f7b4.pdf</a:t>
            </a:r>
            <a:endParaRPr lang="en-US" dirty="0"/>
          </a:p>
          <a:p>
            <a:pPr fontAlgn="ctr"/>
            <a:r>
              <a:rPr lang="en-US" dirty="0">
                <a:hlinkClick r:id="rId10"/>
              </a:rPr>
              <a:t>https://www.sdxcentral.com/products/bromium-vsentry/</a:t>
            </a:r>
            <a:endParaRPr lang="en-US" dirty="0"/>
          </a:p>
          <a:p>
            <a:pPr fontAlgn="ctr"/>
            <a:r>
              <a:rPr lang="en-US" dirty="0">
                <a:hlinkClick r:id="rId11"/>
              </a:rPr>
              <a:t>http://ceur-ws.org/Vol-2508/paper-bar.pdf</a:t>
            </a:r>
            <a:endParaRPr lang="en-US" dirty="0"/>
          </a:p>
          <a:p>
            <a:pPr fontAlgn="ctr"/>
            <a:r>
              <a:rPr lang="en-US" dirty="0">
                <a:hlinkClick r:id="rId12"/>
              </a:rPr>
              <a:t>https://news.sophos.com/en-us/2020/05/21/ragnar-locker-ransomware-deploys-virtual-machine-to-dodge-security/</a:t>
            </a:r>
            <a:endParaRPr lang="en-US" dirty="0"/>
          </a:p>
          <a:p>
            <a:pPr fontAlgn="ctr"/>
            <a:r>
              <a:rPr lang="en-US" dirty="0">
                <a:hlinkClick r:id="rId13"/>
              </a:rPr>
              <a:t>https://www.diva-portal.org/smash/get/diva2:1214834/FULLTEXT01.pdf</a:t>
            </a:r>
            <a:endParaRPr lang="en-US" dirty="0"/>
          </a:p>
          <a:p>
            <a:pPr fontAlgn="ctr"/>
            <a:r>
              <a:rPr lang="en-US" dirty="0">
                <a:hlinkClick r:id="rId14"/>
              </a:rPr>
              <a:t>https://hal.archives-ouvertes.fr/hal-00368622/document</a:t>
            </a:r>
            <a:endParaRPr lang="en-US" dirty="0"/>
          </a:p>
          <a:p>
            <a:pPr fontAlgn="ctr"/>
            <a:r>
              <a:rPr lang="en-US" dirty="0">
                <a:hlinkClick r:id="rId15"/>
              </a:rPr>
              <a:t>https://www.qemu.org/docs/master/system/ivshmem.html</a:t>
            </a:r>
            <a:endParaRPr lang="en-US" dirty="0"/>
          </a:p>
          <a:p>
            <a:pPr fontAlgn="ctr"/>
            <a:r>
              <a:rPr lang="en-US" dirty="0">
                <a:hlinkClick r:id="rId16"/>
              </a:rPr>
              <a:t>https://arxiv.org/abs/1909.10377</a:t>
            </a:r>
            <a:endParaRPr lang="en-US" dirty="0"/>
          </a:p>
          <a:p>
            <a:pPr fontAlgn="ctr"/>
            <a:r>
              <a:rPr lang="en-US" dirty="0">
                <a:hlinkClick r:id="rId17"/>
              </a:rPr>
              <a:t>https://stackoverflow.com/questions/2101671/unix-domain-sockets-vs-shared-memory-mapped-file</a:t>
            </a:r>
            <a:endParaRPr lang="en-US" dirty="0"/>
          </a:p>
          <a:p>
            <a:pPr fontAlgn="ctr"/>
            <a:r>
              <a:rPr lang="en-US" dirty="0">
                <a:hlinkClick r:id="rId18"/>
              </a:rPr>
              <a:t>https://unit42.paloaltonetworks.com/making-containers-more-isolated-an-overview-of-sandboxed-container-technologies/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788160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 you for your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7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Virtual Memory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Desktop </a:t>
            </a:r>
            <a:r>
              <a:rPr lang="en-US" sz="2000" dirty="0"/>
              <a:t>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/>
              <a:t>Platform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Storage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Network </a:t>
            </a:r>
            <a:r>
              <a:rPr lang="en-US" sz="2000" dirty="0"/>
              <a:t>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Application </a:t>
            </a:r>
            <a:r>
              <a:rPr lang="en-US" sz="2000" dirty="0"/>
              <a:t>Virtualization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34" y="1105790"/>
            <a:ext cx="5929854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92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Platform Virtualization Concepts:</a:t>
            </a:r>
            <a:endParaRPr lang="en-US" sz="2000" dirty="0"/>
          </a:p>
          <a:p>
            <a:pPr fontAlgn="ctr"/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Type I – Bare Metal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Type 2 - Hosted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Full Virtualization – Guest OS is unaware</a:t>
            </a: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Para-Virtualization – Guest OS is modified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Hardware Assisted Virtualization</a:t>
            </a:r>
            <a:endParaRPr lang="en-US" sz="2000" dirty="0"/>
          </a:p>
          <a:p>
            <a:pPr lvl="1" fontAlgn="ctr"/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(OS </a:t>
            </a:r>
            <a:r>
              <a:rPr lang="en-US" sz="2000" dirty="0"/>
              <a:t>Level </a:t>
            </a:r>
            <a:r>
              <a:rPr lang="en-US" sz="2000" dirty="0" smtClean="0"/>
              <a:t>Virtualization – Containers share a kernel)</a:t>
            </a:r>
          </a:p>
          <a:p>
            <a:pPr lvl="1" fontAlgn="ctr"/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2" descr="System virtualization implemen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10" y="756824"/>
            <a:ext cx="4745011" cy="414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2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Platform Virtualization Methods:</a:t>
            </a:r>
            <a:endParaRPr lang="en-US" sz="2000" dirty="0"/>
          </a:p>
          <a:p>
            <a:pPr fontAlgn="ctr"/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Intel VT-x \ AMD-V – Enforced by HW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Binary Translation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HyperCalls</a:t>
            </a: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(</a:t>
            </a:r>
            <a:r>
              <a:rPr lang="en-US" sz="2000" dirty="0" err="1" smtClean="0"/>
              <a:t>chroot</a:t>
            </a:r>
            <a:r>
              <a:rPr lang="en-US" sz="2000" dirty="0" smtClean="0"/>
              <a:t>, </a:t>
            </a:r>
            <a:r>
              <a:rPr lang="en-US" sz="2000" dirty="0" err="1" smtClean="0"/>
              <a:t>cgroups</a:t>
            </a:r>
            <a:r>
              <a:rPr lang="en-US" sz="2000" dirty="0" smtClean="0"/>
              <a:t>, namespaces)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2" descr="System virtualization implemen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10" y="751109"/>
            <a:ext cx="4745011" cy="414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79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Micro </a:t>
            </a:r>
            <a:r>
              <a:rPr lang="en-US" dirty="0" err="1" smtClean="0"/>
              <a:t>Vms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r>
              <a:rPr lang="en-US" sz="2000" b="1" u="sng" dirty="0" smtClean="0"/>
              <a:t>What’s New?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Minimal design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Reduced attack surface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High performance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algn="ctr" fontAlgn="ctr"/>
            <a:r>
              <a:rPr lang="en-US" sz="2000" b="1" u="sng" dirty="0" smtClean="0"/>
              <a:t>Pioneers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Rust-</a:t>
            </a:r>
            <a:r>
              <a:rPr lang="en-US" sz="2000" dirty="0" err="1" smtClean="0"/>
              <a:t>vmm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Qemu</a:t>
            </a:r>
            <a:r>
              <a:rPr lang="en-US" sz="2000" dirty="0" smtClean="0"/>
              <a:t> micro-</a:t>
            </a:r>
            <a:r>
              <a:rPr lang="en-US" sz="2000" dirty="0" err="1" smtClean="0"/>
              <a:t>vm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Kata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98" y="565112"/>
            <a:ext cx="4076318" cy="51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11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Micro </a:t>
            </a:r>
            <a:r>
              <a:rPr lang="en-US" dirty="0" err="1" smtClean="0"/>
              <a:t>Vms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026" y="1061107"/>
            <a:ext cx="10265078" cy="497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CONTAINERS CONTEXT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5235612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Cgroups</a:t>
            </a:r>
            <a:r>
              <a:rPr lang="en-US" sz="2000" dirty="0" smtClean="0"/>
              <a:t> – Control Groups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Linux </a:t>
            </a:r>
            <a:r>
              <a:rPr lang="en-US" sz="2000" dirty="0"/>
              <a:t>kernel feature that limits, accounts for, and isolates the resource usage (CPU, memory, disk I/O, network, etc.) of a collection of processes</a:t>
            </a:r>
            <a:r>
              <a:rPr lang="en-US" sz="2000" dirty="0" smtClean="0"/>
              <a:t>.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i="1" dirty="0" smtClean="0"/>
              <a:t>$ </a:t>
            </a:r>
            <a:r>
              <a:rPr lang="en-US" b="1" i="1" dirty="0" err="1" smtClean="0"/>
              <a:t>sudo</a:t>
            </a:r>
            <a:r>
              <a:rPr lang="en-US" b="1" i="1" dirty="0"/>
              <a:t> </a:t>
            </a:r>
            <a:r>
              <a:rPr lang="en-US" b="1" i="1" dirty="0" err="1"/>
              <a:t>cgset</a:t>
            </a:r>
            <a:r>
              <a:rPr lang="en-US" b="1" i="1" dirty="0"/>
              <a:t> -r </a:t>
            </a:r>
            <a:r>
              <a:rPr lang="en-US" b="1" i="1" dirty="0" err="1"/>
              <a:t>cpu.cfs_period_us</a:t>
            </a:r>
            <a:r>
              <a:rPr lang="en-US" b="1" i="1" dirty="0"/>
              <a:t>=1000000 </a:t>
            </a:r>
            <a:r>
              <a:rPr lang="en-US" b="1" i="1" dirty="0" err="1" smtClean="0"/>
              <a:t>cpulimit</a:t>
            </a:r>
            <a:endParaRPr lang="en-US" b="1" i="1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b="1" i="1" dirty="0" smtClean="0"/>
              <a:t>$ </a:t>
            </a:r>
            <a:r>
              <a:rPr lang="en-US" b="1" i="1" dirty="0" err="1" smtClean="0"/>
              <a:t>sudo</a:t>
            </a:r>
            <a:r>
              <a:rPr lang="en-US" b="1" i="1" dirty="0"/>
              <a:t> </a:t>
            </a:r>
            <a:r>
              <a:rPr lang="en-US" b="1" i="1" dirty="0" err="1"/>
              <a:t>cgexec</a:t>
            </a:r>
            <a:r>
              <a:rPr lang="en-US" b="1" i="1" dirty="0"/>
              <a:t> -g </a:t>
            </a:r>
            <a:r>
              <a:rPr lang="en-US" b="1" i="1" dirty="0" err="1"/>
              <a:t>cpu:cpulimit</a:t>
            </a:r>
            <a:r>
              <a:rPr lang="en-US" b="1" i="1" dirty="0"/>
              <a:t> </a:t>
            </a:r>
            <a:r>
              <a:rPr lang="en-US" b="1" i="1" dirty="0" err="1" smtClean="0"/>
              <a:t>myproc</a:t>
            </a:r>
            <a:endParaRPr lang="en-US" b="1" i="1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b="1" i="1" dirty="0" smtClean="0"/>
              <a:t>$ cat </a:t>
            </a:r>
            <a:r>
              <a:rPr lang="en-US" sz="2000" b="1" i="1" dirty="0"/>
              <a:t>/</a:t>
            </a:r>
            <a:r>
              <a:rPr lang="en-US" sz="2000" b="1" i="1" dirty="0" err="1" smtClean="0"/>
              <a:t>proc</a:t>
            </a:r>
            <a:r>
              <a:rPr lang="en-US" sz="2000" b="1" i="1" dirty="0" smtClean="0"/>
              <a:t>/${</a:t>
            </a:r>
            <a:r>
              <a:rPr lang="en-US" sz="2000" b="1" i="1" dirty="0" err="1" smtClean="0"/>
              <a:t>pidof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myproc</a:t>
            </a:r>
            <a:r>
              <a:rPr lang="en-US" sz="2000" b="1" i="1" dirty="0" smtClean="0"/>
              <a:t>}/</a:t>
            </a:r>
            <a:r>
              <a:rPr lang="en-US" sz="2000" b="1" i="1" dirty="0" err="1" smtClean="0"/>
              <a:t>cgroup</a:t>
            </a:r>
            <a:endParaRPr lang="en-US" sz="2000" b="1" i="1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 smtClean="0"/>
              <a:t>Linux Namespaces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Linux </a:t>
            </a:r>
            <a:r>
              <a:rPr lang="en-US" sz="2000" dirty="0"/>
              <a:t>kernel </a:t>
            </a:r>
            <a:r>
              <a:rPr lang="en-US" sz="2000" dirty="0" smtClean="0"/>
              <a:t>feature that </a:t>
            </a:r>
            <a:r>
              <a:rPr lang="en-US" sz="2000" dirty="0"/>
              <a:t>partitions kernel resources such that </a:t>
            </a:r>
            <a:r>
              <a:rPr lang="en-US" sz="2000" dirty="0" smtClean="0"/>
              <a:t>each </a:t>
            </a:r>
            <a:r>
              <a:rPr lang="en-US" sz="2000" dirty="0"/>
              <a:t>set of </a:t>
            </a:r>
            <a:r>
              <a:rPr lang="en-US" sz="2000" dirty="0" smtClean="0"/>
              <a:t>processes sees </a:t>
            </a:r>
            <a:r>
              <a:rPr lang="en-US" sz="2000" dirty="0"/>
              <a:t>a different set of resources.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b="1" i="1" dirty="0" smtClean="0"/>
              <a:t>$ </a:t>
            </a:r>
            <a:r>
              <a:rPr lang="en-US" sz="2000" b="1" i="1" dirty="0" err="1" smtClean="0"/>
              <a:t>sudo</a:t>
            </a:r>
            <a:r>
              <a:rPr lang="en-US" sz="2000" b="1" i="1" dirty="0" smtClean="0"/>
              <a:t> </a:t>
            </a:r>
            <a:r>
              <a:rPr lang="en-US" sz="2000" b="1" i="1" dirty="0" err="1"/>
              <a:t>unshare</a:t>
            </a:r>
            <a:r>
              <a:rPr lang="en-US" sz="2000" b="1" i="1" dirty="0"/>
              <a:t> --</a:t>
            </a:r>
            <a:r>
              <a:rPr lang="en-US" sz="2000" b="1" i="1" dirty="0" err="1"/>
              <a:t>pid</a:t>
            </a:r>
            <a:r>
              <a:rPr lang="en-US" sz="2000" b="1" i="1" dirty="0"/>
              <a:t> --net --</a:t>
            </a:r>
            <a:r>
              <a:rPr lang="en-US" sz="2000" b="1" i="1" dirty="0" err="1"/>
              <a:t>ipc</a:t>
            </a:r>
            <a:r>
              <a:rPr lang="en-US" sz="2000" b="1" i="1" dirty="0"/>
              <a:t> --</a:t>
            </a:r>
            <a:r>
              <a:rPr lang="en-US" sz="2000" b="1" i="1" dirty="0" err="1"/>
              <a:t>uts</a:t>
            </a:r>
            <a:r>
              <a:rPr lang="en-US" sz="2000" b="1" i="1" dirty="0"/>
              <a:t> --mount </a:t>
            </a:r>
            <a:r>
              <a:rPr lang="en-US" sz="2000" b="1" i="1" dirty="0" smtClean="0"/>
              <a:t>–fork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Chroot</a:t>
            </a:r>
            <a:endParaRPr lang="en-US" sz="2000" b="1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Changes </a:t>
            </a:r>
            <a:r>
              <a:rPr lang="en-US" sz="2000" dirty="0"/>
              <a:t>the apparent root directory for the current running process and their </a:t>
            </a:r>
            <a:r>
              <a:rPr lang="en-US" sz="2000" dirty="0" smtClean="0"/>
              <a:t>children which </a:t>
            </a:r>
            <a:r>
              <a:rPr lang="en-US" sz="2000" dirty="0"/>
              <a:t>cannot </a:t>
            </a:r>
            <a:r>
              <a:rPr lang="en-US" sz="2000" dirty="0" smtClean="0"/>
              <a:t>access outside resources. </a:t>
            </a:r>
            <a:r>
              <a:rPr lang="en-US" sz="2000" dirty="0"/>
              <a:t>This modified environment is called a </a:t>
            </a:r>
            <a:r>
              <a:rPr lang="en-US" sz="2000" dirty="0" err="1"/>
              <a:t>chroot</a:t>
            </a:r>
            <a:r>
              <a:rPr lang="en-US" sz="2000" dirty="0"/>
              <a:t> jail</a:t>
            </a:r>
            <a:r>
              <a:rPr lang="en-US" sz="2000" dirty="0" smtClean="0"/>
              <a:t>.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b="1" i="1" dirty="0" smtClean="0"/>
              <a:t>$ </a:t>
            </a:r>
            <a:r>
              <a:rPr lang="en-US" sz="2000" b="1" i="1" dirty="0" err="1" smtClean="0"/>
              <a:t>chroot</a:t>
            </a:r>
            <a:r>
              <a:rPr lang="en-US" sz="2000" b="1" i="1" dirty="0" smtClean="0"/>
              <a:t> ~/</a:t>
            </a:r>
            <a:r>
              <a:rPr lang="en-US" sz="2000" b="1" i="1" dirty="0" err="1" smtClean="0"/>
              <a:t>myroot</a:t>
            </a:r>
            <a:endParaRPr lang="en-US" sz="2000" b="1" i="1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Seccomp</a:t>
            </a:r>
            <a:endParaRPr lang="en-US" sz="2000" b="1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Filter </a:t>
            </a:r>
            <a:r>
              <a:rPr lang="en-US" sz="2000" dirty="0"/>
              <a:t>mode </a:t>
            </a:r>
            <a:r>
              <a:rPr lang="en-US" sz="2000" dirty="0" smtClean="0"/>
              <a:t>which allows to </a:t>
            </a:r>
            <a:r>
              <a:rPr lang="en-US" sz="2000" dirty="0"/>
              <a:t>write BPF programs that determine whether a given system call will be allowed or </a:t>
            </a:r>
            <a:r>
              <a:rPr lang="en-US" sz="2000" dirty="0" smtClean="0"/>
              <a:t>not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b="1" i="1" dirty="0" err="1"/>
              <a:t>prctl</a:t>
            </a:r>
            <a:r>
              <a:rPr lang="en-US" sz="2000" b="1" i="1" dirty="0"/>
              <a:t> (PR_SET_SECCOMP, SECCOMP_MODE_STRICT);</a:t>
            </a:r>
            <a:endParaRPr lang="en-US" sz="2000" b="1" i="1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</p:spTree>
    <p:extLst>
      <p:ext uri="{BB962C8B-B14F-4D97-AF65-F5344CB8AC3E}">
        <p14:creationId xmlns:p14="http://schemas.microsoft.com/office/powerpoint/2010/main" val="2177092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CONTAINERS CONTEXT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52356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ctr"/>
            <a:r>
              <a:rPr lang="en-US" sz="2400" b="1" dirty="0" smtClean="0"/>
              <a:t>Standardization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OCI: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Open </a:t>
            </a:r>
            <a:r>
              <a:rPr lang="en-US" sz="2000" dirty="0"/>
              <a:t>Container initiative (</a:t>
            </a:r>
            <a:r>
              <a:rPr lang="en-US" sz="2000" dirty="0" err="1"/>
              <a:t>runc</a:t>
            </a:r>
            <a:r>
              <a:rPr lang="en-US" sz="2000" dirty="0"/>
              <a:t>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CRI:</a:t>
            </a:r>
          </a:p>
          <a:p>
            <a:pPr lvl="1" fontAlgn="ctr"/>
            <a:r>
              <a:rPr lang="en-US" sz="2000" dirty="0" smtClean="0"/>
              <a:t>Container Runtime Interface (</a:t>
            </a:r>
            <a:r>
              <a:rPr lang="en-US" sz="2000" dirty="0" err="1" smtClean="0"/>
              <a:t>containerd</a:t>
            </a:r>
            <a:r>
              <a:rPr lang="en-US" sz="2000" dirty="0" smtClean="0"/>
              <a:t>, CRI-O)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CRI-O: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OCI-Based </a:t>
            </a:r>
            <a:r>
              <a:rPr lang="en-US" sz="2000" dirty="0"/>
              <a:t>implementation of CRI for k8s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1202" name="Picture 2" descr="Shipping Container 101: Ocean Freight and Cargo - mfame.gu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49" y="1037471"/>
            <a:ext cx="4707046" cy="313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155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Containers </a:t>
            </a:r>
            <a:r>
              <a:rPr lang="en-US" dirty="0"/>
              <a:t>Context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100" name="Picture 4" descr="Share our secret | Open Source Product Key to Success | P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8" y="1241741"/>
            <a:ext cx="5073881" cy="468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ails in linux (Chroot) |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62" y="1825942"/>
            <a:ext cx="5748368" cy="388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509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Why are we here?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 smtClean="0"/>
          </a:p>
          <a:p>
            <a:pPr lvl="1" algn="ctr" fontAlgn="ctr"/>
            <a:r>
              <a:rPr lang="en-US" sz="2000" b="1" u="sng" dirty="0" smtClean="0"/>
              <a:t>Abstract Goals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Demystify </a:t>
            </a:r>
            <a:r>
              <a:rPr lang="en-US" sz="2000" dirty="0" smtClean="0"/>
              <a:t>virtualization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Practical grasp on virtualization for future research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Full-Stack intro to </a:t>
            </a:r>
            <a:r>
              <a:rPr lang="en-US" sz="2000" dirty="0" err="1" smtClean="0"/>
              <a:t>MicroVMs</a:t>
            </a:r>
            <a:endParaRPr lang="en-US" sz="2000" dirty="0"/>
          </a:p>
          <a:p>
            <a:pPr lvl="2" fontAlgn="ctr"/>
            <a:endParaRPr lang="en-US" sz="2000" dirty="0" smtClean="0"/>
          </a:p>
          <a:p>
            <a:pPr lvl="1" algn="ctr" fontAlgn="ctr"/>
            <a:r>
              <a:rPr lang="en-US" sz="2000" b="1" u="sng" dirty="0"/>
              <a:t>Technical </a:t>
            </a:r>
            <a:r>
              <a:rPr lang="en-US" sz="2000" b="1" u="sng" dirty="0" smtClean="0"/>
              <a:t>Goals</a:t>
            </a:r>
            <a:endParaRPr lang="en-US" sz="2000" b="1" u="sng" dirty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/>
              <a:t>Virtualization A-Z in a n</a:t>
            </a:r>
            <a:r>
              <a:rPr lang="en-US" dirty="0" smtClean="0"/>
              <a:t>utshell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KVM </a:t>
            </a:r>
            <a:r>
              <a:rPr lang="en-US" dirty="0" err="1"/>
              <a:t>MicroVMs</a:t>
            </a:r>
            <a:r>
              <a:rPr lang="en-US" dirty="0"/>
              <a:t> </a:t>
            </a:r>
            <a:r>
              <a:rPr lang="en-US" dirty="0" smtClean="0"/>
              <a:t>internals</a:t>
            </a:r>
            <a:endParaRPr lang="en-US" dirty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DevOps use cases</a:t>
            </a:r>
          </a:p>
          <a:p>
            <a:pPr lvl="1" algn="ctr" fontAlgn="ctr"/>
            <a:r>
              <a:rPr lang="en-US" sz="2000" b="1" u="sng" dirty="0" smtClean="0"/>
              <a:t>Perspective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Security boundaries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Vs Containers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Performance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What’s in store?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15" y="914400"/>
            <a:ext cx="4319684" cy="431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28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Containers </a:t>
            </a:r>
            <a:r>
              <a:rPr lang="en-US" dirty="0"/>
              <a:t>Context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1026" name="Picture 2" descr="https://blog.netapp.com/wp-content/uploads/2016/03/Screen-Shot-2018-03-20-at-9.24.09-AM-1024x5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4" y="751109"/>
            <a:ext cx="97536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orting Out VMware's Container Technologies – Cloud Architect Musin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681" y="2777490"/>
            <a:ext cx="1834515" cy="183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05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MicroVM</a:t>
            </a:r>
            <a:r>
              <a:rPr lang="en-US" dirty="0" smtClean="0"/>
              <a:t> Use cases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95198" y="1010400"/>
            <a:ext cx="9145174" cy="5097431"/>
            <a:chOff x="1241194" y="1050405"/>
            <a:chExt cx="9145174" cy="5097431"/>
          </a:xfrm>
        </p:grpSpPr>
        <p:grpSp>
          <p:nvGrpSpPr>
            <p:cNvPr id="7" name="Group 6"/>
            <p:cNvGrpSpPr/>
            <p:nvPr/>
          </p:nvGrpSpPr>
          <p:grpSpPr>
            <a:xfrm>
              <a:off x="1344494" y="3796182"/>
              <a:ext cx="1742782" cy="2351654"/>
              <a:chOff x="2676385" y="3732314"/>
              <a:chExt cx="1742782" cy="2351654"/>
            </a:xfrm>
          </p:grpSpPr>
          <p:pic>
            <p:nvPicPr>
              <p:cNvPr id="26" name="Picture 8" descr="OpenNebula - Wikipedia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715"/>
              <a:stretch/>
            </p:blipFill>
            <p:spPr bwMode="auto">
              <a:xfrm>
                <a:off x="2676385" y="3732314"/>
                <a:ext cx="1742782" cy="1662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779605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Open</a:t>
                </a:r>
              </a:p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Nebula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883141" y="3796182"/>
              <a:ext cx="1660176" cy="2301473"/>
              <a:chOff x="4596711" y="3782495"/>
              <a:chExt cx="1660176" cy="2301473"/>
            </a:xfrm>
          </p:grpSpPr>
          <p:pic>
            <p:nvPicPr>
              <p:cNvPr id="24" name="Picture 2" descr="https://raw.githubusercontent.com/weaveworks/ignite/master/docs/logo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6711" y="3782495"/>
                <a:ext cx="1660176" cy="1660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4658628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Weave</a:t>
                </a:r>
              </a:p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ignite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922137" y="3796182"/>
              <a:ext cx="2464231" cy="2328635"/>
              <a:chOff x="6434432" y="3755333"/>
              <a:chExt cx="2464231" cy="232863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6434432" y="3755333"/>
                <a:ext cx="2464231" cy="1660176"/>
                <a:chOff x="7485681" y="2757043"/>
                <a:chExt cx="3875787" cy="2621566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85681" y="3597337"/>
                  <a:ext cx="3875787" cy="1781272"/>
                </a:xfrm>
                <a:prstGeom prst="rect">
                  <a:avLst/>
                </a:prstGeom>
              </p:spPr>
            </p:pic>
            <p:pic>
              <p:nvPicPr>
                <p:cNvPr id="23" name="Picture 4" descr="Weaveworks | Crunchbase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3427" y="2757043"/>
                  <a:ext cx="840294" cy="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6897156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Weave </a:t>
                </a:r>
                <a:r>
                  <a:rPr lang="en-US" sz="2800" b="1" dirty="0" err="1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Firekube</a:t>
                </a:r>
                <a:endParaRPr lang="en-US" sz="2800" b="1" dirty="0" smtClean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241194" y="1054866"/>
              <a:ext cx="1949382" cy="2347193"/>
              <a:chOff x="2815695" y="1021957"/>
              <a:chExt cx="1949382" cy="2347193"/>
            </a:xfrm>
          </p:grpSpPr>
          <p:pic>
            <p:nvPicPr>
              <p:cNvPr id="18" name="Picture 12" descr="Product-Page-Diagram_Fargate@2x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57" t="35516" r="36974" b="45496"/>
              <a:stretch/>
            </p:blipFill>
            <p:spPr bwMode="auto">
              <a:xfrm>
                <a:off x="2815695" y="1021957"/>
                <a:ext cx="1949382" cy="171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22215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AWS </a:t>
                </a:r>
                <a:r>
                  <a:rPr lang="en-US" sz="2800" b="1" dirty="0" err="1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Fargate</a:t>
                </a:r>
                <a:endParaRPr lang="en-US" sz="2800" b="1" dirty="0" smtClean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370166" y="1050405"/>
              <a:ext cx="1568174" cy="2351654"/>
              <a:chOff x="6809971" y="1017496"/>
              <a:chExt cx="1568174" cy="2351654"/>
            </a:xfrm>
          </p:grpSpPr>
          <p:pic>
            <p:nvPicPr>
              <p:cNvPr id="16" name="Picture 6" descr="Kata Containers · GitHub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2" r="19058" b="35495"/>
              <a:stretch/>
            </p:blipFill>
            <p:spPr bwMode="auto">
              <a:xfrm>
                <a:off x="6809971" y="1017496"/>
                <a:ext cx="1568174" cy="1660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825887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Kata</a:t>
                </a:r>
                <a:r>
                  <a:rPr lang="en-US" sz="28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Containers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871681" y="1054866"/>
              <a:ext cx="1683096" cy="2392603"/>
              <a:chOff x="4945976" y="976547"/>
              <a:chExt cx="1683096" cy="2392603"/>
            </a:xfrm>
          </p:grpSpPr>
          <p:pic>
            <p:nvPicPr>
              <p:cNvPr id="14" name="Picture 10" descr="How to Write Your First AWS Lambda Function — Runscope Blo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92" t="4126" r="30528" b="2916"/>
              <a:stretch/>
            </p:blipFill>
            <p:spPr bwMode="auto">
              <a:xfrm>
                <a:off x="4945976" y="976547"/>
                <a:ext cx="1683096" cy="1756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019353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AWS Lambda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284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Security boundaries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Memory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Instructions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VMM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Memory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Kernel</a:t>
            </a:r>
          </a:p>
          <a:p>
            <a:pPr fontAlgn="ctr"/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Chroot</a:t>
            </a: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Namespaces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Cgroups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501" y="684335"/>
            <a:ext cx="5981695" cy="48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89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1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17.5min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Simple </a:t>
            </a:r>
            <a:r>
              <a:rPr lang="en-US" sz="2000" dirty="0"/>
              <a:t>user-space </a:t>
            </a:r>
            <a:r>
              <a:rPr lang="en-US" sz="2000" dirty="0" smtClean="0"/>
              <a:t>VMs (2.5min)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imple </a:t>
            </a:r>
            <a:r>
              <a:rPr lang="en-US" sz="2000" dirty="0"/>
              <a:t>raw container </a:t>
            </a:r>
            <a:r>
              <a:rPr lang="en-US" sz="2000" dirty="0" smtClean="0"/>
              <a:t>(5min)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Simple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smtClean="0"/>
              <a:t>(2.5min)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Simple </a:t>
            </a:r>
            <a:r>
              <a:rPr lang="en-US" sz="2000" dirty="0"/>
              <a:t>firecracker </a:t>
            </a:r>
            <a:r>
              <a:rPr lang="en-US" sz="2000" dirty="0" smtClean="0"/>
              <a:t>(2.5min)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</a:t>
            </a:r>
            <a:r>
              <a:rPr lang="en-US" sz="2000" dirty="0" smtClean="0"/>
              <a:t> vs Container (5min</a:t>
            </a:r>
            <a:r>
              <a:rPr lang="en-US" sz="2000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90" y="-154305"/>
            <a:ext cx="3953678" cy="59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29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Simple user-space </a:t>
            </a:r>
            <a:r>
              <a:rPr lang="en-US" dirty="0" smtClean="0"/>
              <a:t>VMs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Duration: 2</a:t>
            </a:r>
            <a:r>
              <a:rPr lang="en-US" sz="2000" dirty="0" smtClean="0"/>
              <a:t>.5min</a:t>
            </a:r>
            <a:endParaRPr lang="en-US" sz="2000" dirty="0"/>
          </a:p>
          <a:p>
            <a:pPr lvl="1" fontAlgn="ctr"/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</a:t>
            </a:r>
            <a:r>
              <a:rPr lang="en-US" sz="2000" dirty="0" smtClean="0"/>
              <a:t>explanation</a:t>
            </a:r>
            <a:r>
              <a:rPr lang="en-US" sz="2000" dirty="0"/>
              <a:t>:</a:t>
            </a:r>
            <a:endParaRPr lang="en-US" sz="2000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2 Simple VMs: Python and </a:t>
            </a:r>
            <a:r>
              <a:rPr lang="en-US" sz="2000" dirty="0" smtClean="0"/>
              <a:t>C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(Stack Based, Instruction Symbol to Instruction Callback mapping)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Add 2 </a:t>
            </a:r>
            <a:r>
              <a:rPr lang="en-US" sz="2000" dirty="0" smtClean="0"/>
              <a:t>numbers 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Print </a:t>
            </a:r>
            <a:r>
              <a:rPr lang="en-US" sz="2000" dirty="0" smtClean="0"/>
              <a:t>“VM” (</a:t>
            </a:r>
            <a:r>
              <a:rPr lang="en-US" sz="2000" dirty="0" err="1" smtClean="0"/>
              <a:t>pyVM</a:t>
            </a:r>
            <a:r>
              <a:rPr lang="en-US" sz="2000" dirty="0" smtClean="0"/>
              <a:t>)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Emulate </a:t>
            </a:r>
            <a:r>
              <a:rPr lang="en-US" sz="2000" dirty="0"/>
              <a:t>multiplication with add and loop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Add CPUID </a:t>
            </a:r>
            <a:r>
              <a:rPr lang="en-US" sz="2000" dirty="0" smtClean="0"/>
              <a:t>instruction (</a:t>
            </a:r>
            <a:r>
              <a:rPr lang="en-US" sz="2000" dirty="0" err="1" smtClean="0"/>
              <a:t>cVM</a:t>
            </a:r>
            <a:r>
              <a:rPr lang="en-US" sz="2000" dirty="0" smtClean="0"/>
              <a:t>)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345262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Simple raw container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</a:t>
            </a:r>
            <a:r>
              <a:rPr lang="en-US" sz="2000" dirty="0" smtClean="0"/>
              <a:t>explanation: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Create simple raw container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Follow steps in </a:t>
            </a:r>
            <a:r>
              <a:rPr lang="en-US" sz="2000" dirty="0" err="1" smtClean="0"/>
              <a:t>README.tx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Download </a:t>
            </a:r>
            <a:r>
              <a:rPr lang="en-US" sz="2000" dirty="0" err="1"/>
              <a:t>lastest</a:t>
            </a:r>
            <a:r>
              <a:rPr lang="en-US" sz="2000" dirty="0"/>
              <a:t> </a:t>
            </a:r>
            <a:r>
              <a:rPr lang="en-US" sz="2000" dirty="0" err="1"/>
              <a:t>ubuntu</a:t>
            </a:r>
            <a:r>
              <a:rPr lang="en-US" sz="2000" dirty="0"/>
              <a:t> </a:t>
            </a:r>
            <a:r>
              <a:rPr lang="en-US" sz="2000" dirty="0" err="1"/>
              <a:t>rootfs</a:t>
            </a:r>
            <a:r>
              <a:rPr lang="en-US" sz="2000" dirty="0"/>
              <a:t> </a:t>
            </a:r>
            <a:r>
              <a:rPr lang="en-US" sz="2000" dirty="0" smtClean="0"/>
              <a:t>image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Create </a:t>
            </a:r>
            <a:r>
              <a:rPr lang="en-US" sz="2000" dirty="0" err="1"/>
              <a:t>dir</a:t>
            </a:r>
            <a:r>
              <a:rPr lang="en-US" sz="2000" dirty="0"/>
              <a:t> to contain our future </a:t>
            </a:r>
            <a:r>
              <a:rPr lang="en-US" sz="2000" dirty="0" smtClean="0"/>
              <a:t>container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Extract </a:t>
            </a:r>
            <a:r>
              <a:rPr lang="en-US" sz="2000" dirty="0" err="1"/>
              <a:t>ubuntu</a:t>
            </a:r>
            <a:r>
              <a:rPr lang="en-US" sz="2000" dirty="0"/>
              <a:t> </a:t>
            </a:r>
            <a:r>
              <a:rPr lang="en-US" sz="2000" dirty="0" err="1"/>
              <a:t>rootfs</a:t>
            </a:r>
            <a:r>
              <a:rPr lang="en-US" sz="2000" dirty="0"/>
              <a:t> to our future container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Mount </a:t>
            </a:r>
            <a:r>
              <a:rPr lang="en-US" sz="2000" dirty="0" err="1"/>
              <a:t>proc</a:t>
            </a:r>
            <a:r>
              <a:rPr lang="en-US" sz="2000" dirty="0"/>
              <a:t> fs for our future </a:t>
            </a:r>
            <a:r>
              <a:rPr lang="en-US" sz="2000" dirty="0" smtClean="0"/>
              <a:t>container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Mount </a:t>
            </a:r>
            <a:r>
              <a:rPr lang="en-US" sz="2000" dirty="0"/>
              <a:t>/dev/pts for out future container (to allow </a:t>
            </a:r>
            <a:r>
              <a:rPr lang="en-US" sz="2000" dirty="0" err="1"/>
              <a:t>tty</a:t>
            </a:r>
            <a:r>
              <a:rPr lang="en-US" sz="2000" dirty="0"/>
              <a:t> attachment</a:t>
            </a:r>
            <a:r>
              <a:rPr lang="en-US" sz="2000" dirty="0" smtClean="0"/>
              <a:t>)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Create </a:t>
            </a:r>
            <a:r>
              <a:rPr lang="en-US" sz="2000" dirty="0" err="1"/>
              <a:t>chroot</a:t>
            </a:r>
            <a:r>
              <a:rPr lang="en-US" sz="2000" dirty="0"/>
              <a:t> jail, thus entering our future-present </a:t>
            </a:r>
            <a:r>
              <a:rPr lang="en-US" sz="2000" dirty="0" smtClean="0"/>
              <a:t>container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Compare container vs host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055029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Simple </a:t>
            </a:r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Create simple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container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install </a:t>
            </a:r>
            <a:r>
              <a:rPr lang="en-US" sz="2000" dirty="0" err="1" smtClean="0"/>
              <a:t>docker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</a:t>
            </a:r>
            <a:r>
              <a:rPr lang="en-US" sz="2000" dirty="0"/>
              <a:t>simple hello-world image for sanity </a:t>
            </a:r>
            <a:r>
              <a:rPr lang="en-US" sz="2000" dirty="0" smtClean="0"/>
              <a:t>test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</a:t>
            </a:r>
            <a:r>
              <a:rPr lang="en-US" sz="2000" dirty="0" err="1"/>
              <a:t>docker</a:t>
            </a:r>
            <a:r>
              <a:rPr lang="en-US" sz="2000" dirty="0"/>
              <a:t> with minimal bash </a:t>
            </a:r>
            <a:r>
              <a:rPr lang="en-US" sz="2000" dirty="0" smtClean="0"/>
              <a:t>image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Compare container vs host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188330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Simple </a:t>
            </a:r>
            <a:r>
              <a:rPr lang="en-US" dirty="0" smtClean="0"/>
              <a:t>Firecracker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Create simple </a:t>
            </a:r>
            <a:r>
              <a:rPr lang="en-US" sz="2000" dirty="0" smtClean="0"/>
              <a:t>firecracker </a:t>
            </a:r>
            <a:r>
              <a:rPr lang="en-US" sz="2000" dirty="0" err="1" smtClean="0"/>
              <a:t>vm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Check </a:t>
            </a:r>
            <a:r>
              <a:rPr lang="en-US" sz="2000" dirty="0"/>
              <a:t>for </a:t>
            </a:r>
            <a:r>
              <a:rPr lang="en-US" sz="2000" dirty="0" smtClean="0"/>
              <a:t>HW virtualization requirements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Download latest firecracker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Start firecracker with open socket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Login to firecracker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Compare </a:t>
            </a:r>
            <a:r>
              <a:rPr lang="en-US" sz="2000" dirty="0" err="1" smtClean="0"/>
              <a:t>vm</a:t>
            </a:r>
            <a:r>
              <a:rPr lang="en-US" sz="2000" dirty="0" smtClean="0"/>
              <a:t> vs host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467195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MicroVms</a:t>
            </a:r>
            <a:r>
              <a:rPr lang="en-US" dirty="0" smtClean="0"/>
              <a:t> vs containers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Create simple firecracker </a:t>
            </a:r>
            <a:r>
              <a:rPr lang="en-US" sz="2000" dirty="0" err="1"/>
              <a:t>vm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Try to find differences between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and firecracker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975001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What’s in store?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5281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ctr"/>
            <a:r>
              <a:rPr lang="en-US" b="1" dirty="0" smtClean="0"/>
              <a:t>Part </a:t>
            </a:r>
            <a:r>
              <a:rPr lang="en-US" b="1" dirty="0"/>
              <a:t>I: Virtualization Intro - </a:t>
            </a:r>
            <a:r>
              <a:rPr lang="en-US" b="1" dirty="0" smtClean="0"/>
              <a:t>40min</a:t>
            </a:r>
            <a:endParaRPr lang="en-US" dirty="0"/>
          </a:p>
          <a:p>
            <a:pPr fontAlgn="ctr"/>
            <a:r>
              <a:rPr lang="en-US" dirty="0" smtClean="0"/>
              <a:t>Definitions </a:t>
            </a:r>
            <a:r>
              <a:rPr lang="en-US" dirty="0"/>
              <a:t>and Context: [(20min)] + Hands On: [(20min)]</a:t>
            </a:r>
          </a:p>
          <a:p>
            <a:r>
              <a:rPr lang="en-US" dirty="0"/>
              <a:t> </a:t>
            </a:r>
            <a:endParaRPr lang="en-US" dirty="0" smtClean="0"/>
          </a:p>
          <a:p>
            <a:pPr fontAlgn="ctr"/>
            <a:r>
              <a:rPr lang="en-US" b="1" dirty="0">
                <a:solidFill>
                  <a:srgbClr val="C00000"/>
                </a:solidFill>
              </a:rPr>
              <a:t>Break – 10min</a:t>
            </a:r>
          </a:p>
          <a:p>
            <a:endParaRPr lang="en-US" dirty="0"/>
          </a:p>
          <a:p>
            <a:pPr fontAlgn="ctr"/>
            <a:r>
              <a:rPr lang="en-US" b="1" dirty="0"/>
              <a:t>Part II: KVM </a:t>
            </a:r>
            <a:r>
              <a:rPr lang="en-US" b="1" dirty="0" err="1"/>
              <a:t>MicroVMs</a:t>
            </a:r>
            <a:r>
              <a:rPr lang="en-US" b="1" dirty="0"/>
              <a:t> - </a:t>
            </a:r>
            <a:r>
              <a:rPr lang="en-US" b="1" dirty="0" smtClean="0"/>
              <a:t>1hr</a:t>
            </a:r>
            <a:endParaRPr lang="en-US" dirty="0"/>
          </a:p>
          <a:p>
            <a:pPr fontAlgn="ctr"/>
            <a:r>
              <a:rPr lang="en-US" dirty="0" smtClean="0"/>
              <a:t>User</a:t>
            </a:r>
            <a:r>
              <a:rPr lang="en-US" dirty="0"/>
              <a:t>, Kernel and HW: [(20min)] + Hands On: </a:t>
            </a:r>
            <a:r>
              <a:rPr lang="en-US" dirty="0" smtClean="0"/>
              <a:t>[(40min)]</a:t>
            </a:r>
          </a:p>
          <a:p>
            <a:pPr fontAlgn="ctr"/>
            <a:endParaRPr lang="en-US" dirty="0"/>
          </a:p>
          <a:p>
            <a:pPr fontAlgn="ctr"/>
            <a:r>
              <a:rPr lang="en-US" b="1" dirty="0">
                <a:solidFill>
                  <a:srgbClr val="C00000"/>
                </a:solidFill>
              </a:rPr>
              <a:t>Break – 20min</a:t>
            </a:r>
          </a:p>
          <a:p>
            <a:r>
              <a:rPr lang="en-US" dirty="0"/>
              <a:t> </a:t>
            </a:r>
          </a:p>
          <a:p>
            <a:pPr fontAlgn="ctr"/>
            <a:r>
              <a:rPr lang="en-US" b="1" dirty="0"/>
              <a:t>Part III: </a:t>
            </a:r>
            <a:r>
              <a:rPr lang="en-US" b="1" dirty="0" smtClean="0"/>
              <a:t>Firecracker - 40min</a:t>
            </a:r>
            <a:endParaRPr lang="en-US" dirty="0"/>
          </a:p>
          <a:p>
            <a:pPr fontAlgn="ctr"/>
            <a:r>
              <a:rPr lang="en-US" dirty="0" smtClean="0"/>
              <a:t>Firecracker</a:t>
            </a:r>
            <a:r>
              <a:rPr lang="en-US" dirty="0"/>
              <a:t>: [(20min)] + Hands On: </a:t>
            </a:r>
            <a:r>
              <a:rPr lang="en-US" dirty="0" smtClean="0"/>
              <a:t>[(20min</a:t>
            </a:r>
            <a:r>
              <a:rPr lang="en-US" dirty="0"/>
              <a:t>)]</a:t>
            </a:r>
          </a:p>
          <a:p>
            <a:r>
              <a:rPr lang="en-US" dirty="0"/>
              <a:t> </a:t>
            </a:r>
          </a:p>
          <a:p>
            <a:pPr fontAlgn="ctr"/>
            <a:r>
              <a:rPr lang="en-US" b="1" dirty="0" smtClean="0">
                <a:solidFill>
                  <a:srgbClr val="C00000"/>
                </a:solidFill>
              </a:rPr>
              <a:t>Break – 10min</a:t>
            </a:r>
          </a:p>
          <a:p>
            <a:pPr fontAlgn="ctr"/>
            <a:endParaRPr lang="en-US" b="1" dirty="0" smtClean="0"/>
          </a:p>
          <a:p>
            <a:pPr fontAlgn="ctr"/>
            <a:r>
              <a:rPr lang="en-US" b="1" dirty="0" smtClean="0"/>
              <a:t>Part IV: </a:t>
            </a:r>
            <a:r>
              <a:rPr lang="en-US" b="1" dirty="0"/>
              <a:t>DevOps Use Cases - </a:t>
            </a:r>
            <a:r>
              <a:rPr lang="en-US" b="1" dirty="0" smtClean="0"/>
              <a:t>1hr</a:t>
            </a:r>
            <a:endParaRPr lang="en-US" dirty="0"/>
          </a:p>
          <a:p>
            <a:pPr fontAlgn="ctr"/>
            <a:r>
              <a:rPr lang="en-US" dirty="0" smtClean="0"/>
              <a:t>DevOps </a:t>
            </a:r>
            <a:r>
              <a:rPr lang="en-US" dirty="0"/>
              <a:t>Use Cases: [(20min)] + Hands On: </a:t>
            </a:r>
            <a:r>
              <a:rPr lang="en-US" dirty="0" smtClean="0"/>
              <a:t>[(40min</a:t>
            </a:r>
            <a:r>
              <a:rPr lang="en-US" dirty="0"/>
              <a:t>)]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What’s in store?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914400"/>
            <a:ext cx="5389573" cy="48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3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 &amp; Tech Recap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Virtualization has been around since the 60s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Virtualization enables layered defense (HW, VMM, OS)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Assisted virtualization is the most efficient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VMs are more isolated then Containers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offer VM’s security and Container’s agility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56" y="751109"/>
            <a:ext cx="3231704" cy="42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46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 you for listening !</a:t>
            </a:r>
          </a:p>
        </p:txBody>
      </p:sp>
    </p:spTree>
    <p:extLst>
      <p:ext uri="{BB962C8B-B14F-4D97-AF65-F5344CB8AC3E}">
        <p14:creationId xmlns:p14="http://schemas.microsoft.com/office/powerpoint/2010/main" val="1769854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– 10mins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57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KVM Micro </a:t>
            </a:r>
            <a:r>
              <a:rPr lang="en-US" dirty="0" err="1"/>
              <a:t>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1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HW: VTX/VMX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Kernel </a:t>
            </a:r>
            <a:r>
              <a:rPr lang="en-US" sz="2000" dirty="0"/>
              <a:t>vs User </a:t>
            </a:r>
            <a:r>
              <a:rPr lang="en-US" sz="2000" dirty="0" smtClean="0"/>
              <a:t>Space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Intro to </a:t>
            </a:r>
            <a:r>
              <a:rPr lang="en-US" sz="2000" dirty="0" smtClean="0"/>
              <a:t>KVM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KVM vs </a:t>
            </a:r>
            <a:r>
              <a:rPr lang="en-US" sz="2000" dirty="0" smtClean="0"/>
              <a:t>Container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Firecracker </a:t>
            </a:r>
            <a:r>
              <a:rPr lang="en-US" sz="2000" dirty="0" smtClean="0"/>
              <a:t>Intro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57" y="59335"/>
            <a:ext cx="5049996" cy="58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HW: </a:t>
            </a:r>
            <a:r>
              <a:rPr lang="en-US" dirty="0" smtClean="0"/>
              <a:t>VTX/AMD-V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36588"/>
            <a:ext cx="10631214" cy="5132742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Hardware </a:t>
            </a:r>
            <a:r>
              <a:rPr lang="en-US" sz="2000" dirty="0"/>
              <a:t>Assisted Virtualization </a:t>
            </a:r>
            <a:r>
              <a:rPr lang="en-US" sz="2000" b="1" dirty="0" smtClean="0"/>
              <a:t>VT-x</a:t>
            </a:r>
            <a:r>
              <a:rPr lang="en-US" sz="2000" dirty="0" smtClean="0"/>
              <a:t> \ AMD-V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Hardware support for vCPU, </a:t>
            </a:r>
            <a:r>
              <a:rPr lang="en-US" sz="2000" dirty="0" err="1" smtClean="0"/>
              <a:t>vMMU</a:t>
            </a:r>
            <a:r>
              <a:rPr lang="en-US" sz="2000" dirty="0" smtClean="0"/>
              <a:t> and more…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All code runs on actual hardware (no emulation overhead)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Traps and context switches managed by hardware</a:t>
            </a: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VMCS - </a:t>
            </a:r>
            <a:r>
              <a:rPr lang="en-US" dirty="0" smtClean="0"/>
              <a:t>Virtual </a:t>
            </a:r>
            <a:r>
              <a:rPr lang="en-US" dirty="0"/>
              <a:t>Machine Control </a:t>
            </a:r>
            <a:r>
              <a:rPr lang="en-US" dirty="0" smtClean="0"/>
              <a:t>Structure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4KiB physical </a:t>
            </a:r>
            <a:r>
              <a:rPr lang="en-US" dirty="0"/>
              <a:t>memory </a:t>
            </a:r>
            <a:r>
              <a:rPr lang="en-US" dirty="0" smtClean="0"/>
              <a:t>of process information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VM exit reasons as well as VM specific (context)</a:t>
            </a:r>
          </a:p>
          <a:p>
            <a:pPr lvl="1" fontAlgn="ctr"/>
            <a:r>
              <a:rPr lang="en-US" dirty="0" smtClean="0"/>
              <a:t> 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Adds 2 CPU privilege modes: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Root and Non-Root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VMM as Root and Guest as Non-Root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Adds multiple special instruction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ontrol transitions between VMM and Guest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Manage Guest state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Example</a:t>
            </a:r>
            <a:r>
              <a:rPr lang="en-US" sz="2000" dirty="0"/>
              <a:t>: VMPTRLD, VMPTRST, VMCLEAR, VMREAD</a:t>
            </a:r>
            <a:r>
              <a:rPr lang="en-US" sz="2000" dirty="0" smtClean="0"/>
              <a:t>, </a:t>
            </a:r>
            <a:r>
              <a:rPr lang="en-US" sz="2000" dirty="0"/>
              <a:t>VMWRITE, VMCALL, VMLAUNCH, VMRESUME, VMXOFF, and </a:t>
            </a:r>
            <a:r>
              <a:rPr lang="en-US" sz="2000" dirty="0" smtClean="0"/>
              <a:t>VMXON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 fontAlgn="ctr"/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1986" name="Picture 2" descr="Virtual Machines Arkaprava Basu. - ppt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108" y="584499"/>
            <a:ext cx="3891280" cy="291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19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HW: VTX/VMX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146" name="Picture 2" descr="System virtualization implemen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4" y="1137602"/>
            <a:ext cx="6779474" cy="477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ypervisor From Scratch - Part 1: Basic Concepts &amp; Configur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088" y="4026282"/>
            <a:ext cx="4432300" cy="191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images.anandtech.com/reviews/it/2008/virtualization-nuts-bolts/Vmro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309" y="413923"/>
            <a:ext cx="2889858" cy="32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65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4" descr="The architecture of KVM full-virtualized network I/O. | Download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05" y="1028226"/>
            <a:ext cx="6985559" cy="514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60320" y="954405"/>
            <a:ext cx="7275195" cy="256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181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Kernel </a:t>
            </a:r>
            <a:r>
              <a:rPr lang="en-US" dirty="0"/>
              <a:t>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8" name="Picture 4" descr="The architecture of KVM full-virtualized network I/O. | Download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005" y="1028226"/>
            <a:ext cx="6985559" cy="514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60320" y="954405"/>
            <a:ext cx="7275195" cy="25603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58415" y="3512820"/>
            <a:ext cx="7275195" cy="2047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473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9" y="1270422"/>
            <a:ext cx="6184166" cy="4900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2585"/>
          <a:stretch/>
        </p:blipFill>
        <p:spPr>
          <a:xfrm>
            <a:off x="6651732" y="549933"/>
            <a:ext cx="5332624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09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How’s it </a:t>
            </a:r>
            <a:r>
              <a:rPr lang="en-US" dirty="0" err="1" smtClean="0"/>
              <a:t>gonna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 smtClean="0"/>
          </a:p>
          <a:p>
            <a:pPr lvl="1" algn="ctr" fontAlgn="ctr"/>
            <a:r>
              <a:rPr lang="en-US" sz="2000" b="1" u="sng" dirty="0" smtClean="0"/>
              <a:t>Requirements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Decent Bare-Metal with </a:t>
            </a:r>
            <a:r>
              <a:rPr lang="en-US" sz="2000" dirty="0" err="1" smtClean="0"/>
              <a:t>VTx</a:t>
            </a:r>
            <a:endParaRPr lang="en-US" sz="2000" dirty="0" smtClean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Ubuntu VM on VMWare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endParaRPr lang="en-US" sz="2000" b="1" u="sng" dirty="0" smtClean="0"/>
          </a:p>
          <a:p>
            <a:pPr lvl="1" algn="ctr" fontAlgn="ctr"/>
            <a:r>
              <a:rPr lang="en-US" sz="2000" b="1" u="sng" dirty="0" smtClean="0"/>
              <a:t>Materials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/>
              <a:t>Slides + </a:t>
            </a:r>
            <a:r>
              <a:rPr lang="en-US" dirty="0" smtClean="0"/>
              <a:t>PDF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/>
              <a:t>Hands on files</a:t>
            </a:r>
            <a:endParaRPr lang="en-US" dirty="0" smtClean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Hands on scripts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 algn="ctr" fontAlgn="ctr"/>
            <a:r>
              <a:rPr lang="en-US" sz="2000" b="1" u="sng" dirty="0" smtClean="0"/>
              <a:t>Concepts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Self explanatory</a:t>
            </a:r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Minimum required words</a:t>
            </a:r>
            <a:endParaRPr lang="en-US" sz="2000" dirty="0"/>
          </a:p>
          <a:p>
            <a:pPr marL="1257300" lvl="2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Theory </a:t>
            </a:r>
            <a:r>
              <a:rPr lang="en-US" sz="2000" dirty="0"/>
              <a:t>vs Hands </a:t>
            </a:r>
            <a:r>
              <a:rPr lang="en-US" sz="2000" dirty="0" smtClean="0"/>
              <a:t>on</a:t>
            </a:r>
            <a:r>
              <a:rPr lang="en-US" sz="2000" dirty="0"/>
              <a:t>: </a:t>
            </a:r>
            <a:r>
              <a:rPr lang="en-US" sz="2000" dirty="0" smtClean="0"/>
              <a:t>50/50 Interlaced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What’s in store?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05" y="1417718"/>
            <a:ext cx="391477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98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Kernel </a:t>
            </a:r>
            <a:r>
              <a:rPr lang="en-US" dirty="0"/>
              <a:t>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60320" y="954405"/>
            <a:ext cx="7275195" cy="256032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7" y="2327596"/>
            <a:ext cx="4534293" cy="3909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723" y="1161635"/>
            <a:ext cx="6294665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6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Intro to KVM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163" y="197088"/>
            <a:ext cx="5641831" cy="5946118"/>
          </a:xfrm>
          <a:prstGeom prst="rect">
            <a:avLst/>
          </a:prstGeom>
        </p:spPr>
      </p:pic>
      <p:pic>
        <p:nvPicPr>
          <p:cNvPr id="11" name="Picture 10" descr="KVM Internal: How a VM is Created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9" r="7988"/>
          <a:stretch/>
        </p:blipFill>
        <p:spPr bwMode="auto">
          <a:xfrm>
            <a:off x="637308" y="1038278"/>
            <a:ext cx="5728855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400798" y="348757"/>
            <a:ext cx="0" cy="589017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177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KVM vs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7" name="Picture 2" descr="https://miro.medium.com/max/1200/0*DsCSqIhRfuBfzy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112" y="794527"/>
            <a:ext cx="7651346" cy="51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274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Firecracker Basic intro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8194" name="Picture 2" descr="microVM: Another Level of Abstraction for Serverless 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96" y="1130460"/>
            <a:ext cx="8466777" cy="48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35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Security boundaries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HW: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Special Root mode for VMM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Control sensitive instructions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Kernel: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Host kernel implements VMM functionality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Reduce </a:t>
            </a:r>
            <a:r>
              <a:rPr lang="en-US" sz="2000" dirty="0" err="1" smtClean="0"/>
              <a:t>syscalls</a:t>
            </a:r>
            <a:r>
              <a:rPr lang="en-US" sz="2000" dirty="0" smtClean="0"/>
              <a:t> attack surface with </a:t>
            </a:r>
            <a:r>
              <a:rPr lang="en-US" sz="2000" dirty="0" err="1" smtClean="0"/>
              <a:t>seccomp</a:t>
            </a: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Guest VM has and independent </a:t>
            </a:r>
            <a:r>
              <a:rPr lang="en-US" sz="2000" dirty="0"/>
              <a:t>k</a:t>
            </a:r>
            <a:r>
              <a:rPr lang="en-US" sz="2000" dirty="0" smtClean="0"/>
              <a:t>ernel 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OS: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Host can wrap VM process with a container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Guest can wrap workload with a container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7106" name="Picture 2" descr="https://encrypted-tbn0.gstatic.com/images?q=tbn:ANd9GcRXxx1k8SKrcsSzBRGiDX2i7iwglG66tzna9teorE3UY68eXKB0&amp;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25" y="1217929"/>
            <a:ext cx="4693888" cy="30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334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38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</a:rPr>
              <a:t>Duration: 37.5min</a:t>
            </a:r>
          </a:p>
          <a:p>
            <a:pPr marL="800100" marR="0" lvl="1" indent="-3429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</a:endParaRP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simple user-space </a:t>
            </a:r>
            <a:r>
              <a:rPr lang="en-US" sz="2000" dirty="0" err="1"/>
              <a:t>vm</a:t>
            </a:r>
            <a:r>
              <a:rPr lang="en-US" sz="2000" dirty="0"/>
              <a:t> (10min</a:t>
            </a:r>
            <a:r>
              <a:rPr lang="en-US" sz="2000" dirty="0" smtClean="0"/>
              <a:t>)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simple kernel-space </a:t>
            </a:r>
            <a:r>
              <a:rPr lang="en-US" sz="2000" dirty="0" err="1"/>
              <a:t>vm</a:t>
            </a:r>
            <a:r>
              <a:rPr lang="en-US" sz="2000" dirty="0"/>
              <a:t> (10min)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Examine vulnerabilities (10min)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Firecracker teaser (7.5min)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77" y="567078"/>
            <a:ext cx="3261518" cy="437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98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55481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 smtClean="0"/>
              <a:t>EXECute</a:t>
            </a:r>
            <a:r>
              <a:rPr lang="en-US" dirty="0" smtClean="0"/>
              <a:t> Simple user-space VM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Duration: 10min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Build &amp; Play with VMs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Examine code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Change printed value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Print “Goodbye World”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Print out with 2 increments without changing </a:t>
            </a:r>
            <a:r>
              <a:rPr lang="en-US" sz="2000" dirty="0" err="1" smtClean="0"/>
              <a:t>test.S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211670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Execute simple kernel-space </a:t>
            </a:r>
            <a:r>
              <a:rPr lang="en-US" dirty="0" err="1"/>
              <a:t>vm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Duration: 10min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Build &amp; </a:t>
            </a:r>
            <a:r>
              <a:rPr lang="en-US" sz="2000" dirty="0" smtClean="0"/>
              <a:t>Play with Kernel Part VMM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Examine code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Try to crash host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877754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Examine Vulnerabilities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3" y="925159"/>
            <a:ext cx="11287895" cy="5384202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Duration: 10min</a:t>
            </a: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0F2233"/>
              </a:solidFill>
              <a:latin typeface="Arial"/>
            </a:endParaRPr>
          </a:p>
          <a:p>
            <a:pPr marL="914400" marR="0" lvl="1" indent="-45720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CVE-2019-3016</a:t>
            </a:r>
            <a:r>
              <a:rPr lang="en-US" dirty="0"/>
              <a:t>: KVM PV TLB vulnerability:  guest user can read memory from host and other guests: </a:t>
            </a:r>
            <a:r>
              <a:rPr lang="en-US" dirty="0" smtClean="0"/>
              <a:t>RCE, PE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nvd.nist.gov/vuln/detail/CVE-2019-3016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packetstormsecurity.com/files/157233/Kernel-Live-Patch-Security-Notice-LSN-0065-1.html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CVE-2018-12904</a:t>
            </a:r>
            <a:r>
              <a:rPr lang="en-US" dirty="0"/>
              <a:t>: KVM nested virtualization vulnerability: L2 HV can execute VMX instructions: </a:t>
            </a:r>
            <a:r>
              <a:rPr lang="en-US" dirty="0" smtClean="0"/>
              <a:t>RCE, PE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5"/>
              </a:rPr>
              <a:t>https://www.exploit-db.com/exploits/44944</a:t>
            </a:r>
            <a:endParaRPr lang="en-US" dirty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wiki.xenproject.org/wiki/Nested_Virtualization_in_Xen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CVE-2019-6974</a:t>
            </a:r>
            <a:r>
              <a:rPr lang="en-US" dirty="0"/>
              <a:t>: Use after free in </a:t>
            </a:r>
            <a:r>
              <a:rPr lang="en-US" dirty="0" err="1"/>
              <a:t>kvm_ioctl_create_device</a:t>
            </a:r>
            <a:r>
              <a:rPr lang="en-US" dirty="0"/>
              <a:t>(): crash guest: </a:t>
            </a:r>
            <a:r>
              <a:rPr lang="en-US" dirty="0" err="1"/>
              <a:t>DDoS</a:t>
            </a:r>
            <a:r>
              <a:rPr lang="en-US" dirty="0"/>
              <a:t>, </a:t>
            </a:r>
            <a:r>
              <a:rPr lang="en-US" dirty="0" smtClean="0"/>
              <a:t>PE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nvd.nist.gov/vuln/detail/CVE-2019-6974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www.exploit-db.com/exploits/46388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CVE-2019-18960</a:t>
            </a:r>
            <a:r>
              <a:rPr lang="en-US" dirty="0"/>
              <a:t>: </a:t>
            </a:r>
            <a:r>
              <a:rPr lang="en-US" dirty="0" err="1"/>
              <a:t>vsock</a:t>
            </a:r>
            <a:r>
              <a:rPr lang="en-US" dirty="0"/>
              <a:t> </a:t>
            </a:r>
            <a:r>
              <a:rPr lang="en-US" dirty="0" err="1"/>
              <a:t>bufferoverflow</a:t>
            </a:r>
            <a:r>
              <a:rPr lang="en-US" dirty="0"/>
              <a:t>:  guest can r/w to a segment of the host-side Firecracker process: RCE, </a:t>
            </a:r>
            <a:r>
              <a:rPr lang="en-US" dirty="0" smtClean="0"/>
              <a:t>PE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</a:t>
            </a:r>
            <a:r>
              <a:rPr lang="en-US" dirty="0" smtClean="0">
                <a:hlinkClick r:id="rId9"/>
              </a:rPr>
              <a:t>cve.mitre.org/cgi-bin/cvename.cgi?name=CVE-2019-18960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10"/>
              </a:rPr>
              <a:t>https</a:t>
            </a:r>
            <a:r>
              <a:rPr lang="en-US" dirty="0">
                <a:hlinkClick r:id="rId10"/>
              </a:rPr>
              <a:t>://</a:t>
            </a:r>
            <a:r>
              <a:rPr lang="en-US" dirty="0" smtClean="0">
                <a:hlinkClick r:id="rId10"/>
              </a:rPr>
              <a:t>www.tenable.com/cve/CVE-2019-18960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CVE-2020-2732</a:t>
            </a:r>
            <a:r>
              <a:rPr lang="en-US" dirty="0"/>
              <a:t>: KVM nested virtualization vulnerability: L2 can trick L0  to accessing sensitive L1 resources: RCE, PE 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11"/>
              </a:rPr>
              <a:t>https</a:t>
            </a:r>
            <a:r>
              <a:rPr lang="en-US" dirty="0">
                <a:hlinkClick r:id="rId11"/>
              </a:rPr>
              <a:t>://</a:t>
            </a:r>
            <a:r>
              <a:rPr lang="en-US" dirty="0" smtClean="0">
                <a:hlinkClick r:id="rId11"/>
              </a:rPr>
              <a:t>cve.mitre.org/cgi-bin/cvename.cgi?name=CVE-2020-2732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wiki.xenproject.org/wiki/Nested_Virtualization_in_Xen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CVE-2019-19332</a:t>
            </a:r>
            <a:r>
              <a:rPr lang="en-US" dirty="0"/>
              <a:t>: out-of-bounds mem write in  'KVM_GET_EMULATED_CPUID' </a:t>
            </a:r>
            <a:r>
              <a:rPr lang="en-US" dirty="0" err="1"/>
              <a:t>ioctl</a:t>
            </a:r>
            <a:r>
              <a:rPr lang="en-US" dirty="0"/>
              <a:t>(2): /dev/</a:t>
            </a:r>
            <a:r>
              <a:rPr lang="en-US" dirty="0" err="1"/>
              <a:t>kvm</a:t>
            </a:r>
            <a:r>
              <a:rPr lang="en-US" dirty="0"/>
              <a:t> access: </a:t>
            </a:r>
            <a:r>
              <a:rPr lang="en-US" dirty="0" err="1" smtClean="0"/>
              <a:t>DDoS</a:t>
            </a:r>
            <a:r>
              <a:rPr lang="en-US" dirty="0" smtClean="0"/>
              <a:t>.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12"/>
              </a:rPr>
              <a:t>https</a:t>
            </a:r>
            <a:r>
              <a:rPr lang="en-US" dirty="0">
                <a:hlinkClick r:id="rId12"/>
              </a:rPr>
              <a:t>://</a:t>
            </a:r>
            <a:r>
              <a:rPr lang="en-US" dirty="0" smtClean="0">
                <a:hlinkClick r:id="rId12"/>
              </a:rPr>
              <a:t>cve.mitre.org/cgi-bin/cvename.cgi?name=CVE-2019-19332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>
                <a:hlinkClick r:id="rId13"/>
              </a:rPr>
              <a:t>https://git.kernel.org/pub/scm/linux/kernel/git/torvalds/linux.git/commit/?</a:t>
            </a:r>
            <a:r>
              <a:rPr lang="en-US" dirty="0" smtClean="0">
                <a:hlinkClick r:id="rId13"/>
              </a:rPr>
              <a:t>id=433f4ba1904100da65a311033f17a9bf586b287e</a:t>
            </a: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CVE-2019-7222</a:t>
            </a:r>
            <a:r>
              <a:rPr lang="en-US" dirty="0"/>
              <a:t>: KVM </a:t>
            </a:r>
            <a:r>
              <a:rPr lang="en-US" dirty="0" err="1"/>
              <a:t>kvm_inject_page_fault</a:t>
            </a:r>
            <a:r>
              <a:rPr lang="en-US" dirty="0"/>
              <a:t> Uninitialized Memory Leak</a:t>
            </a:r>
            <a:endParaRPr lang="en-US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>
                <a:hlinkClick r:id="rId14"/>
              </a:rPr>
              <a:t>https://nvd.nist.gov/vuln/detail/CVE-2019-7222</a:t>
            </a:r>
            <a:endParaRPr lang="en-US" dirty="0" smtClean="0">
              <a:hlinkClick r:id="rId15"/>
            </a:endParaRPr>
          </a:p>
          <a:p>
            <a:pPr marL="1371600" lvl="2" indent="-457200" fontAlgn="ctr"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hlinkClick r:id="rId15"/>
              </a:rPr>
              <a:t>https</a:t>
            </a:r>
            <a:r>
              <a:rPr lang="en-US" dirty="0">
                <a:hlinkClick r:id="rId15"/>
              </a:rPr>
              <a:t>://</a:t>
            </a:r>
            <a:r>
              <a:rPr lang="en-US" dirty="0" smtClean="0">
                <a:hlinkClick r:id="rId15"/>
              </a:rPr>
              <a:t>bugs.chromium.org/p/project-zero/issues/detail?id=1759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66" y="213182"/>
            <a:ext cx="1207756" cy="12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17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Virtualization Intro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24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Examine Vulnerabilities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3" y="925158"/>
            <a:ext cx="11287895" cy="582368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fontAlgn="ctr">
              <a:defRPr/>
            </a:pPr>
            <a:r>
              <a:rPr lang="en-US" dirty="0" smtClean="0"/>
              <a:t>CVE-2018-12904</a:t>
            </a:r>
            <a:r>
              <a:rPr lang="en-US" dirty="0"/>
              <a:t>: KVM nested virtualization vulnerability: L2 HV can execute VMX instructions: </a:t>
            </a:r>
            <a:r>
              <a:rPr lang="en-US" dirty="0" smtClean="0"/>
              <a:t>RCE, </a:t>
            </a:r>
            <a:r>
              <a:rPr lang="en-US" dirty="0" smtClean="0"/>
              <a:t>PE</a:t>
            </a:r>
            <a:endParaRPr lang="he-IL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he-IL" dirty="0"/>
          </a:p>
          <a:p>
            <a:pPr marL="914400" lvl="1" indent="-457200" fontAlgn="ctr">
              <a:buFont typeface="Arial" panose="020B0604020202020204" pitchFamily="34" charset="0"/>
              <a:buChar char="•"/>
              <a:defRPr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891" y="20694"/>
            <a:ext cx="1207756" cy="1207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76" y="1575900"/>
            <a:ext cx="10647597" cy="478074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13080" y="1621199"/>
            <a:ext cx="10576560" cy="8991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3080" y="2672581"/>
            <a:ext cx="10576560" cy="16257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3080" y="4356490"/>
            <a:ext cx="10576560" cy="11255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3080" y="5603362"/>
            <a:ext cx="10576560" cy="8128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04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Examine Vulnerabilities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3" y="925158"/>
            <a:ext cx="11287895" cy="582368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ctr">
              <a:defRPr/>
            </a:pPr>
            <a:r>
              <a:rPr lang="en-US" dirty="0" smtClean="0"/>
              <a:t>CVE-2019-6974</a:t>
            </a:r>
            <a:r>
              <a:rPr lang="en-US" dirty="0"/>
              <a:t>: Use after free in </a:t>
            </a:r>
            <a:r>
              <a:rPr lang="en-US" dirty="0" err="1"/>
              <a:t>kvm_ioctl_create_device</a:t>
            </a:r>
            <a:r>
              <a:rPr lang="en-US" dirty="0"/>
              <a:t>(): crash guest: </a:t>
            </a:r>
            <a:r>
              <a:rPr lang="en-US" dirty="0" err="1"/>
              <a:t>DDoS</a:t>
            </a:r>
            <a:r>
              <a:rPr lang="en-US" dirty="0"/>
              <a:t>, </a:t>
            </a:r>
            <a:r>
              <a:rPr lang="en-US" dirty="0" smtClean="0"/>
              <a:t>PE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66" y="213182"/>
            <a:ext cx="1207756" cy="120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87" y="4190225"/>
            <a:ext cx="5274385" cy="208285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030" y="2300893"/>
            <a:ext cx="6228892" cy="397219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87" y="1999132"/>
            <a:ext cx="5336708" cy="209269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90686" y="2552700"/>
            <a:ext cx="5263689" cy="5410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686" y="3267768"/>
            <a:ext cx="5336709" cy="7886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685" y="4250637"/>
            <a:ext cx="5263689" cy="2022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0286" y="4250637"/>
            <a:ext cx="6142940" cy="2502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55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Examine Vulnerabilities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3" y="925158"/>
            <a:ext cx="11287895" cy="582368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1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CVE-2019-18960</a:t>
            </a:r>
            <a:r>
              <a:rPr lang="en-US" dirty="0"/>
              <a:t>: </a:t>
            </a:r>
            <a:r>
              <a:rPr lang="en-US" dirty="0" err="1"/>
              <a:t>vsock</a:t>
            </a:r>
            <a:r>
              <a:rPr lang="en-US" dirty="0"/>
              <a:t> </a:t>
            </a:r>
            <a:r>
              <a:rPr lang="en-US" dirty="0" err="1"/>
              <a:t>bufferoverflow</a:t>
            </a:r>
            <a:r>
              <a:rPr lang="en-US" dirty="0"/>
              <a:t>:  guest can r/w to a segment of the host-side Firecracker process: </a:t>
            </a:r>
            <a:r>
              <a:rPr lang="en-US" dirty="0" smtClean="0"/>
              <a:t>RCE, PE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66" y="213182"/>
            <a:ext cx="1207756" cy="120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521" y="1842171"/>
            <a:ext cx="6436675" cy="434273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36" y="3702997"/>
            <a:ext cx="5014395" cy="6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0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Examine Vulnerabilities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3" y="925158"/>
            <a:ext cx="11287895" cy="582368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marR="0" lvl="1" indent="-45720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 fontAlgn="ctr">
              <a:defRPr/>
            </a:pPr>
            <a:r>
              <a:rPr lang="en-US" dirty="0" smtClean="0"/>
              <a:t>CVE-2019-19332</a:t>
            </a:r>
            <a:r>
              <a:rPr lang="en-US" dirty="0"/>
              <a:t>: out-of-bounds mem write in  'KVM_GET_EMULATED_CPUID' </a:t>
            </a:r>
            <a:r>
              <a:rPr lang="en-US" dirty="0" err="1"/>
              <a:t>ioctl</a:t>
            </a:r>
            <a:r>
              <a:rPr lang="en-US" dirty="0"/>
              <a:t>(2): /dev/</a:t>
            </a:r>
            <a:r>
              <a:rPr lang="en-US" dirty="0" err="1"/>
              <a:t>kvm</a:t>
            </a:r>
            <a:r>
              <a:rPr lang="en-US" dirty="0"/>
              <a:t> access: </a:t>
            </a:r>
            <a:r>
              <a:rPr lang="en-US" dirty="0" err="1" smtClean="0"/>
              <a:t>DDoS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66" y="213182"/>
            <a:ext cx="1207756" cy="120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850" y="1933406"/>
            <a:ext cx="7033870" cy="390558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4616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Examine Vulnerabilities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3" y="925159"/>
            <a:ext cx="11287895" cy="538420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fontAlgn="ctr">
              <a:defRPr/>
            </a:pPr>
            <a:r>
              <a:rPr lang="en-US" dirty="0" smtClean="0"/>
              <a:t>CVE-2019-7222</a:t>
            </a:r>
            <a:r>
              <a:rPr lang="en-US" dirty="0"/>
              <a:t>: KVM </a:t>
            </a:r>
            <a:r>
              <a:rPr lang="en-US" dirty="0" err="1"/>
              <a:t>kvm_inject_page_fault</a:t>
            </a:r>
            <a:r>
              <a:rPr lang="en-US" dirty="0"/>
              <a:t> Uninitialized Memory </a:t>
            </a:r>
            <a:r>
              <a:rPr lang="en-US" dirty="0" smtClean="0"/>
              <a:t>Leak</a:t>
            </a:r>
          </a:p>
          <a:p>
            <a:pPr lvl="1" fontAlgn="ctr">
              <a:defRPr/>
            </a:pPr>
            <a:endParaRPr lang="en-US" dirty="0"/>
          </a:p>
          <a:p>
            <a:pPr lvl="1" fontAlgn="ctr">
              <a:defRPr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First step with python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05">
                    <a:lumMod val="20000"/>
                    <a:lumOff val="80000"/>
                  </a:srgbClr>
                </a:solidFill>
                <a:effectLst/>
                <a:uLnTx/>
                <a:uFillTx/>
                <a:latin typeface="medium-content-serif-font"/>
                <a:ea typeface="+mn-ea"/>
                <a:cs typeface="+mn-cs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66" y="213182"/>
            <a:ext cx="1207756" cy="120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10" y="1420938"/>
            <a:ext cx="5237236" cy="455665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941" y="1420938"/>
            <a:ext cx="4046571" cy="110499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9957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 &amp; Tech Recap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Assisted Virtualization is the basis for KVM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KVM is made of Kernel Part and User Part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kvm.ko</a:t>
            </a:r>
            <a:r>
              <a:rPr lang="en-US" sz="2000" dirty="0" smtClean="0"/>
              <a:t> expose </a:t>
            </a:r>
            <a:r>
              <a:rPr lang="en-US" sz="2000" dirty="0" err="1" smtClean="0"/>
              <a:t>ioctl</a:t>
            </a:r>
            <a:r>
              <a:rPr lang="en-US" sz="2000" dirty="0" smtClean="0"/>
              <a:t>() interface via /dev/</a:t>
            </a:r>
            <a:r>
              <a:rPr lang="en-US" sz="2000" dirty="0" err="1" smtClean="0"/>
              <a:t>kvm</a:t>
            </a: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Crash in Guest Kernel – Doesn’t affect host Kernel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Crash in VMM’s Kernel Part – Affects host kernel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56" y="751109"/>
            <a:ext cx="3231704" cy="42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76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Attack vectors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Intel instruction set in virtualized </a:t>
            </a:r>
            <a:r>
              <a:rPr lang="en-US" sz="2000" dirty="0" err="1" smtClean="0"/>
              <a:t>env</a:t>
            </a:r>
            <a:r>
              <a:rPr lang="en-US" sz="2000" dirty="0" smtClean="0"/>
              <a:t> (i.e. </a:t>
            </a:r>
            <a:r>
              <a:rPr lang="en-US" sz="2000" dirty="0" err="1" smtClean="0"/>
              <a:t>sandsifter</a:t>
            </a:r>
            <a:r>
              <a:rPr lang="en-US" sz="2000" dirty="0" smtClean="0"/>
              <a:t>)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</a:t>
            </a:r>
            <a:r>
              <a:rPr lang="en-US" sz="2000" dirty="0" err="1" smtClean="0"/>
              <a:t>virtio</a:t>
            </a:r>
            <a:r>
              <a:rPr lang="en-US" sz="2000" dirty="0" smtClean="0"/>
              <a:t> \ </a:t>
            </a:r>
            <a:r>
              <a:rPr lang="en-US" sz="2000" dirty="0" err="1" smtClean="0"/>
              <a:t>vsock</a:t>
            </a:r>
            <a:r>
              <a:rPr lang="en-US" sz="2000" dirty="0" smtClean="0"/>
              <a:t> (device model \ protocol) fuzzing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Client API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Jail misconfiguration 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Outside world communication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79" y="-73253"/>
            <a:ext cx="5753964" cy="575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34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HW Virtualization and KVM as Debug\Fuzz\Monitor platform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Examine </a:t>
            </a:r>
            <a:r>
              <a:rPr lang="en-US" sz="2000" dirty="0" err="1"/>
              <a:t>MicroVM</a:t>
            </a:r>
            <a:r>
              <a:rPr lang="en-US" sz="2000" dirty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malware </a:t>
            </a:r>
            <a:r>
              <a:rPr lang="en-US" sz="2000" dirty="0" smtClean="0"/>
              <a:t>concealment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Seamlessly wrap app (HW container)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./</a:t>
            </a:r>
            <a:r>
              <a:rPr lang="en-US" sz="2000" dirty="0" err="1" smtClean="0"/>
              <a:t>metalcage</a:t>
            </a:r>
            <a:r>
              <a:rPr lang="en-US" sz="2000" dirty="0" smtClean="0"/>
              <a:t> </a:t>
            </a:r>
            <a:r>
              <a:rPr lang="en-US" sz="2000" dirty="0" err="1" smtClean="0"/>
              <a:t>kernel_exploit.bin</a:t>
            </a:r>
            <a:r>
              <a:rPr lang="en-US" sz="2000" dirty="0"/>
              <a:t> </a:t>
            </a:r>
            <a:r>
              <a:rPr lang="en-US" sz="2000" dirty="0" smtClean="0"/>
              <a:t>      # no impact on host kernel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./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en-US" sz="2000" dirty="0" err="1" smtClean="0"/>
              <a:t>kernel_exploit.bin</a:t>
            </a:r>
            <a:r>
              <a:rPr lang="en-US" sz="2000" dirty="0" smtClean="0"/>
              <a:t>	         # impact on host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Secure outside world communication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121" y="702945"/>
            <a:ext cx="4052345" cy="507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8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 10 buzzwords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9"/>
            <a:ext cx="10631214" cy="4766981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Full Virtualization </a:t>
            </a:r>
            <a:r>
              <a:rPr lang="en-US" sz="2000" dirty="0" smtClean="0"/>
              <a:t>– Guest OS is unaware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HW Virtualization </a:t>
            </a:r>
            <a:r>
              <a:rPr lang="en-US" sz="2000" dirty="0" smtClean="0"/>
              <a:t>– emulated code runs natively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/>
              <a:t>Para virtualization</a:t>
            </a:r>
            <a:r>
              <a:rPr lang="en-US" sz="2000" dirty="0"/>
              <a:t> – </a:t>
            </a:r>
            <a:r>
              <a:rPr lang="en-US" sz="2000" dirty="0" err="1" smtClean="0"/>
              <a:t>HyperCalls</a:t>
            </a:r>
            <a:r>
              <a:rPr lang="en-US" sz="2000" dirty="0" smtClean="0"/>
              <a:t> </a:t>
            </a:r>
            <a:r>
              <a:rPr lang="en-US" sz="2000" dirty="0"/>
              <a:t>mostly used for IO </a:t>
            </a:r>
            <a:r>
              <a:rPr lang="en-US" sz="2000" dirty="0" smtClean="0"/>
              <a:t>emulation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VT-x \ AMD-V</a:t>
            </a:r>
            <a:r>
              <a:rPr lang="en-US" sz="2000" dirty="0" smtClean="0"/>
              <a:t> – HW Virtualization techs</a:t>
            </a: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err="1" smtClean="0"/>
              <a:t>MicroVM</a:t>
            </a:r>
            <a:r>
              <a:rPr lang="en-US" sz="2000" dirty="0" smtClean="0"/>
              <a:t> – Efficient VM with sterilized attack surface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Nested Virtualization</a:t>
            </a:r>
            <a:r>
              <a:rPr lang="en-US" sz="2000" dirty="0" smtClean="0"/>
              <a:t> – Running HV on top of existing HV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Jail</a:t>
            </a:r>
            <a:r>
              <a:rPr lang="en-US" sz="2000" dirty="0" smtClean="0"/>
              <a:t> – Essentially a container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Firecracker \ QEMU</a:t>
            </a:r>
            <a:r>
              <a:rPr lang="en-US" sz="2000" dirty="0" smtClean="0"/>
              <a:t> – User space VMM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err="1" smtClean="0"/>
              <a:t>GitOps</a:t>
            </a:r>
            <a:r>
              <a:rPr lang="en-US" sz="2000" dirty="0" smtClean="0"/>
              <a:t> – </a:t>
            </a:r>
            <a:r>
              <a:rPr lang="en-US" sz="2000" dirty="0" err="1" smtClean="0"/>
              <a:t>Git</a:t>
            </a:r>
            <a:r>
              <a:rPr lang="en-US" sz="2000" dirty="0" smtClean="0"/>
              <a:t> oriented DevOps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r>
              <a:rPr lang="en-US" sz="2000" b="1" dirty="0" smtClean="0"/>
              <a:t>App Virtualization</a:t>
            </a:r>
            <a:r>
              <a:rPr lang="en-US" sz="2000" dirty="0" smtClean="0"/>
              <a:t> – App is somewhere else, all you’re getting is pixels</a:t>
            </a:r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/>
          </a:p>
          <a:p>
            <a:pPr marL="914400" lvl="1" indent="-457200" fontAlgn="ctr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299" y="826765"/>
            <a:ext cx="3982215" cy="42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60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 you for listening !</a:t>
            </a:r>
          </a:p>
        </p:txBody>
      </p:sp>
    </p:spTree>
    <p:extLst>
      <p:ext uri="{BB962C8B-B14F-4D97-AF65-F5344CB8AC3E}">
        <p14:creationId xmlns:p14="http://schemas.microsoft.com/office/powerpoint/2010/main" val="3000095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r>
              <a:rPr lang="en-US" sz="2000" b="1" u="sng" dirty="0" smtClean="0"/>
              <a:t> </a:t>
            </a:r>
            <a:endParaRPr lang="en-US" sz="2000" b="1" u="sng" dirty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Intro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Types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Containers Context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MicroVMs</a:t>
            </a:r>
            <a:r>
              <a:rPr lang="en-US" sz="2000" dirty="0" smtClean="0"/>
              <a:t> Use Cases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Security Boundaries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914400"/>
            <a:ext cx="4223385" cy="42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53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 you for listening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13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– 20mins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9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 err="1" smtClean="0"/>
              <a:t>iIi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Firecracker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04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30873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Jailer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Unix </a:t>
            </a:r>
            <a:r>
              <a:rPr lang="en-US" sz="2000" dirty="0"/>
              <a:t>Socket REST </a:t>
            </a:r>
            <a:r>
              <a:rPr lang="en-US" sz="2000" dirty="0" smtClean="0"/>
              <a:t>API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Peripherals: </a:t>
            </a:r>
            <a:r>
              <a:rPr lang="en-US" sz="2000" dirty="0" smtClean="0"/>
              <a:t>Kernel</a:t>
            </a:r>
            <a:r>
              <a:rPr lang="en-US" sz="2000" dirty="0"/>
              <a:t>, </a:t>
            </a:r>
            <a:r>
              <a:rPr lang="en-US" sz="2000" dirty="0" err="1" smtClean="0"/>
              <a:t>Filesystem</a:t>
            </a:r>
            <a:r>
              <a:rPr lang="en-US" sz="2000" dirty="0" smtClean="0"/>
              <a:t>, Networking, etc.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6082" name="Picture 2" descr="Firecra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710" y="-337215"/>
            <a:ext cx="3536536" cy="597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16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Firecracker Basic intro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8194" name="Picture 2" descr="microVM: Another Level of Abstraction for Serverless 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396" y="1130460"/>
            <a:ext cx="8466777" cy="48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156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Firecracker Basic intro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15366" name="Picture 6" descr="AWS Release “Firecracker”, an Open Source Rust-Based microVM fo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22" y="881522"/>
            <a:ext cx="8579525" cy="54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423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Jailer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5588419" cy="441063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Close all open file </a:t>
            </a:r>
            <a:r>
              <a:rPr lang="en-US" dirty="0" smtClean="0"/>
              <a:t>descriptors</a:t>
            </a:r>
          </a:p>
          <a:p>
            <a:pPr fontAlgn="ctr"/>
            <a:endParaRPr lang="en-US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chroot</a:t>
            </a:r>
            <a:r>
              <a:rPr lang="en-US" dirty="0" smtClean="0"/>
              <a:t> directory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Copy exec-file (firecracker) to </a:t>
            </a:r>
            <a:r>
              <a:rPr lang="en-US" dirty="0" err="1" smtClean="0"/>
              <a:t>chroot</a:t>
            </a:r>
            <a:r>
              <a:rPr lang="en-US" dirty="0" smtClean="0"/>
              <a:t> directory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Create v1 </a:t>
            </a:r>
            <a:r>
              <a:rPr lang="en-US" dirty="0" err="1" smtClean="0"/>
              <a:t>cgroups</a:t>
            </a:r>
            <a:r>
              <a:rPr lang="en-US" dirty="0" smtClean="0"/>
              <a:t>: </a:t>
            </a:r>
            <a:r>
              <a:rPr lang="en-US" dirty="0" err="1" smtClean="0"/>
              <a:t>cpu</a:t>
            </a:r>
            <a:r>
              <a:rPr lang="en-US" dirty="0" smtClean="0"/>
              <a:t>, </a:t>
            </a:r>
            <a:r>
              <a:rPr lang="en-US" dirty="0" err="1" smtClean="0"/>
              <a:t>cpuset</a:t>
            </a:r>
            <a:r>
              <a:rPr lang="en-US" dirty="0" smtClean="0"/>
              <a:t>, </a:t>
            </a:r>
            <a:r>
              <a:rPr lang="en-US" dirty="0" err="1" smtClean="0"/>
              <a:t>pids</a:t>
            </a:r>
            <a:endParaRPr lang="en-US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Assign NUMA node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err="1" smtClean="0"/>
              <a:t>Unshare</a:t>
            </a:r>
            <a:r>
              <a:rPr lang="en-US" dirty="0" smtClean="0"/>
              <a:t> namespace with </a:t>
            </a:r>
            <a:r>
              <a:rPr lang="en-US" dirty="0" err="1" smtClean="0"/>
              <a:t>unshare</a:t>
            </a:r>
            <a:r>
              <a:rPr lang="en-US" dirty="0" smtClean="0"/>
              <a:t>()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Expose /dev/</a:t>
            </a:r>
            <a:r>
              <a:rPr lang="en-US" dirty="0" err="1" smtClean="0"/>
              <a:t>kvm</a:t>
            </a:r>
            <a:r>
              <a:rPr lang="en-US" dirty="0" smtClean="0"/>
              <a:t> and /dev/</a:t>
            </a:r>
            <a:r>
              <a:rPr lang="en-US" dirty="0" err="1" smtClean="0"/>
              <a:t>tun</a:t>
            </a:r>
            <a:r>
              <a:rPr lang="en-US" dirty="0" smtClean="0"/>
              <a:t> using </a:t>
            </a:r>
            <a:r>
              <a:rPr lang="en-US" dirty="0" err="1" smtClean="0"/>
              <a:t>mknod</a:t>
            </a:r>
            <a:endParaRPr lang="en-US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Join network namespace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 smtClean="0"/>
              <a:t>Execute exec-file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370" y="486641"/>
            <a:ext cx="3438923" cy="528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17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Unix Socket REST API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sp>
        <p:nvSpPr>
          <p:cNvPr id="6" name="Oval 5"/>
          <p:cNvSpPr/>
          <p:nvPr/>
        </p:nvSpPr>
        <p:spPr>
          <a:xfrm>
            <a:off x="9686924" y="244635"/>
            <a:ext cx="1885215" cy="17956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76" y="2457131"/>
            <a:ext cx="11912954" cy="32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69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Unix Socket REST API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9142961" cy="5235612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can expose REST API Sever with optional </a:t>
            </a:r>
            <a:r>
              <a:rPr lang="en-US" sz="2000" dirty="0" err="1" smtClean="0"/>
              <a:t>config</a:t>
            </a:r>
            <a:r>
              <a:rPr lang="en-US" sz="2000" dirty="0" smtClean="0"/>
              <a:t>-file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./firecracker </a:t>
            </a:r>
            <a:r>
              <a:rPr lang="en-US" sz="2000" dirty="0"/>
              <a:t>--</a:t>
            </a:r>
            <a:r>
              <a:rPr lang="en-US" sz="2000" dirty="0" err="1"/>
              <a:t>api</a:t>
            </a:r>
            <a:r>
              <a:rPr lang="en-US" sz="2000" dirty="0"/>
              <a:t>-sock /</a:t>
            </a:r>
            <a:r>
              <a:rPr lang="en-US" sz="2000" dirty="0" err="1" smtClean="0"/>
              <a:t>tmp</a:t>
            </a:r>
            <a:r>
              <a:rPr lang="en-US" sz="2000" dirty="0" smtClean="0"/>
              <a:t>/</a:t>
            </a:r>
            <a:r>
              <a:rPr lang="en-US" sz="2000" dirty="0" err="1" smtClean="0"/>
              <a:t>firecracker.socket</a:t>
            </a:r>
            <a:r>
              <a:rPr lang="en-US" sz="2000" dirty="0"/>
              <a:t> [--</a:t>
            </a:r>
            <a:r>
              <a:rPr lang="en-US" sz="2000" dirty="0" err="1" smtClean="0"/>
              <a:t>config</a:t>
            </a:r>
            <a:r>
              <a:rPr lang="en-US" sz="2000" dirty="0" smtClean="0"/>
              <a:t>-file]</a:t>
            </a:r>
          </a:p>
          <a:p>
            <a:pPr fontAlgn="ctr"/>
            <a:endParaRPr lang="en-US" sz="2000" dirty="0" smtClean="0"/>
          </a:p>
          <a:p>
            <a:pPr fontAlgn="ctr"/>
            <a:endParaRPr lang="en-US" sz="2000" dirty="0" smtClean="0"/>
          </a:p>
          <a:p>
            <a:pPr fontAlgn="ctr"/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1900" dirty="0" smtClean="0"/>
              <a:t>Set kernel for firecracker VM:</a:t>
            </a:r>
          </a:p>
          <a:p>
            <a:pPr lvl="1" fontAlgn="ctr"/>
            <a:r>
              <a:rPr lang="en-US" sz="1300" dirty="0"/>
              <a:t>curl --</a:t>
            </a:r>
            <a:r>
              <a:rPr lang="en-US" sz="1300" dirty="0" err="1"/>
              <a:t>unix</a:t>
            </a:r>
            <a:r>
              <a:rPr lang="en-US" sz="1300" dirty="0"/>
              <a:t>-socket /</a:t>
            </a:r>
            <a:r>
              <a:rPr lang="en-US" sz="1300" dirty="0" err="1"/>
              <a:t>tmp</a:t>
            </a:r>
            <a:r>
              <a:rPr lang="en-US" sz="1300" dirty="0"/>
              <a:t>/</a:t>
            </a:r>
            <a:r>
              <a:rPr lang="en-US" sz="1300" dirty="0" err="1"/>
              <a:t>firecracker.socket</a:t>
            </a:r>
            <a:r>
              <a:rPr lang="en-US" sz="1300" dirty="0"/>
              <a:t> -</a:t>
            </a:r>
            <a:r>
              <a:rPr lang="en-US" sz="1300" dirty="0" err="1"/>
              <a:t>i</a:t>
            </a:r>
            <a:r>
              <a:rPr lang="en-US" sz="1300" dirty="0"/>
              <a:t> \</a:t>
            </a:r>
          </a:p>
          <a:p>
            <a:pPr lvl="1" fontAlgn="ctr"/>
            <a:r>
              <a:rPr lang="en-US" sz="1300" dirty="0"/>
              <a:t>        -X PUT 'http://localhost/boot-source'   \</a:t>
            </a:r>
          </a:p>
          <a:p>
            <a:pPr lvl="1" fontAlgn="ctr"/>
            <a:r>
              <a:rPr lang="en-US" sz="1300" dirty="0"/>
              <a:t>        -H 'Accept: application/</a:t>
            </a:r>
            <a:r>
              <a:rPr lang="en-US" sz="1300" dirty="0" err="1"/>
              <a:t>json</a:t>
            </a:r>
            <a:r>
              <a:rPr lang="en-US" sz="1300" dirty="0"/>
              <a:t>'           \</a:t>
            </a:r>
          </a:p>
          <a:p>
            <a:pPr lvl="1" fontAlgn="ctr"/>
            <a:r>
              <a:rPr lang="en-US" sz="1300" dirty="0"/>
              <a:t>        -H 'Content-Type: application/</a:t>
            </a:r>
            <a:r>
              <a:rPr lang="en-US" sz="1300" dirty="0" err="1"/>
              <a:t>json</a:t>
            </a:r>
            <a:r>
              <a:rPr lang="en-US" sz="1300" dirty="0"/>
              <a:t>'     \</a:t>
            </a:r>
          </a:p>
          <a:p>
            <a:pPr lvl="1" fontAlgn="ctr"/>
            <a:r>
              <a:rPr lang="en-US" sz="1300" dirty="0"/>
              <a:t>        -d "{</a:t>
            </a:r>
          </a:p>
          <a:p>
            <a:pPr lvl="1" fontAlgn="ctr"/>
            <a:r>
              <a:rPr lang="en-US" sz="1300" dirty="0"/>
              <a:t>              \"</a:t>
            </a:r>
            <a:r>
              <a:rPr lang="en-US" sz="1300" dirty="0" err="1"/>
              <a:t>kernel_image_path</a:t>
            </a:r>
            <a:r>
              <a:rPr lang="en-US" sz="1300" dirty="0"/>
              <a:t>\": \"${</a:t>
            </a:r>
            <a:r>
              <a:rPr lang="en-US" sz="1300" dirty="0" err="1"/>
              <a:t>kernel_path</a:t>
            </a:r>
            <a:r>
              <a:rPr lang="en-US" sz="1300" dirty="0"/>
              <a:t>}\",</a:t>
            </a:r>
          </a:p>
          <a:p>
            <a:pPr lvl="1" fontAlgn="ctr"/>
            <a:r>
              <a:rPr lang="en-US" sz="1300" dirty="0"/>
              <a:t>              \"</a:t>
            </a:r>
            <a:r>
              <a:rPr lang="en-US" sz="1300" dirty="0" err="1"/>
              <a:t>boot_args</a:t>
            </a:r>
            <a:r>
              <a:rPr lang="en-US" sz="1300" dirty="0"/>
              <a:t>\": \"console=ttyS0 reboot=k panic=1 </a:t>
            </a:r>
            <a:r>
              <a:rPr lang="en-US" sz="1300" dirty="0" err="1"/>
              <a:t>pci</a:t>
            </a:r>
            <a:r>
              <a:rPr lang="en-US" sz="1300" dirty="0"/>
              <a:t>=off\"</a:t>
            </a:r>
          </a:p>
          <a:p>
            <a:pPr lvl="1" fontAlgn="ctr"/>
            <a:r>
              <a:rPr lang="en-US" sz="1300" dirty="0"/>
              <a:t>         </a:t>
            </a:r>
            <a:r>
              <a:rPr lang="en-US" sz="1300" dirty="0" smtClean="0"/>
              <a:t>}“</a:t>
            </a:r>
          </a:p>
          <a:p>
            <a:pPr lvl="1" fontAlgn="ctr"/>
            <a:endParaRPr lang="en-US" sz="1300" dirty="0" smtClean="0"/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1900" dirty="0" smtClean="0"/>
              <a:t>Set VM </a:t>
            </a:r>
            <a:r>
              <a:rPr lang="en-US" sz="1900" dirty="0" err="1" smtClean="0"/>
              <a:t>config</a:t>
            </a:r>
            <a:r>
              <a:rPr lang="en-US" sz="1900" dirty="0" smtClean="0"/>
              <a:t>:</a:t>
            </a:r>
          </a:p>
          <a:p>
            <a:pPr lvl="1" fontAlgn="ctr"/>
            <a:r>
              <a:rPr lang="en-US" sz="1300" dirty="0"/>
              <a:t>curl --</a:t>
            </a:r>
            <a:r>
              <a:rPr lang="en-US" sz="1300" dirty="0" err="1"/>
              <a:t>unix</a:t>
            </a:r>
            <a:r>
              <a:rPr lang="en-US" sz="1300" dirty="0"/>
              <a:t>-socket /</a:t>
            </a:r>
            <a:r>
              <a:rPr lang="en-US" sz="1300" dirty="0" err="1"/>
              <a:t>tmp</a:t>
            </a:r>
            <a:r>
              <a:rPr lang="en-US" sz="1300" dirty="0"/>
              <a:t>/</a:t>
            </a:r>
            <a:r>
              <a:rPr lang="en-US" sz="1300" dirty="0" err="1"/>
              <a:t>firecracker.socket</a:t>
            </a:r>
            <a:r>
              <a:rPr lang="en-US" sz="1300" dirty="0"/>
              <a:t> -</a:t>
            </a:r>
            <a:r>
              <a:rPr lang="en-US" sz="1300" dirty="0" err="1"/>
              <a:t>i</a:t>
            </a:r>
            <a:r>
              <a:rPr lang="en-US" sz="1300" dirty="0"/>
              <a:t>  \</a:t>
            </a:r>
          </a:p>
          <a:p>
            <a:pPr lvl="1" fontAlgn="ctr"/>
            <a:r>
              <a:rPr lang="en-US" sz="1300" dirty="0"/>
              <a:t>    -X PUT 'http://localhost/machine-</a:t>
            </a:r>
            <a:r>
              <a:rPr lang="en-US" sz="1300" dirty="0" err="1"/>
              <a:t>config</a:t>
            </a:r>
            <a:r>
              <a:rPr lang="en-US" sz="1300" dirty="0"/>
              <a:t>' \</a:t>
            </a:r>
          </a:p>
          <a:p>
            <a:pPr lvl="1" fontAlgn="ctr"/>
            <a:r>
              <a:rPr lang="en-US" sz="1300" dirty="0"/>
              <a:t>    -H 'Accept: application/</a:t>
            </a:r>
            <a:r>
              <a:rPr lang="en-US" sz="1300" dirty="0" err="1"/>
              <a:t>json</a:t>
            </a:r>
            <a:r>
              <a:rPr lang="en-US" sz="1300" dirty="0"/>
              <a:t>'            \</a:t>
            </a:r>
          </a:p>
          <a:p>
            <a:pPr lvl="1" fontAlgn="ctr"/>
            <a:r>
              <a:rPr lang="en-US" sz="1300" dirty="0"/>
              <a:t>    -H 'Content-Type: application/</a:t>
            </a:r>
            <a:r>
              <a:rPr lang="en-US" sz="1300" dirty="0" err="1"/>
              <a:t>json</a:t>
            </a:r>
            <a:r>
              <a:rPr lang="en-US" sz="1300" dirty="0"/>
              <a:t>'      \</a:t>
            </a:r>
          </a:p>
          <a:p>
            <a:pPr lvl="1" fontAlgn="ctr"/>
            <a:r>
              <a:rPr lang="en-US" sz="1300" dirty="0"/>
              <a:t>    -d '{</a:t>
            </a:r>
          </a:p>
          <a:p>
            <a:pPr lvl="1" fontAlgn="ctr"/>
            <a:r>
              <a:rPr lang="en-US" sz="1300" dirty="0"/>
              <a:t>        "</a:t>
            </a:r>
            <a:r>
              <a:rPr lang="en-US" sz="1300" dirty="0" err="1"/>
              <a:t>vcpu_count</a:t>
            </a:r>
            <a:r>
              <a:rPr lang="en-US" sz="1300" dirty="0"/>
              <a:t>": 2,</a:t>
            </a:r>
          </a:p>
          <a:p>
            <a:pPr lvl="1" fontAlgn="ctr"/>
            <a:r>
              <a:rPr lang="en-US" sz="1300" dirty="0"/>
              <a:t>        "</a:t>
            </a:r>
            <a:r>
              <a:rPr lang="en-US" sz="1300" dirty="0" err="1"/>
              <a:t>mem_size_mib</a:t>
            </a:r>
            <a:r>
              <a:rPr lang="en-US" sz="1300" dirty="0"/>
              <a:t>": 1024,</a:t>
            </a:r>
          </a:p>
          <a:p>
            <a:pPr lvl="1" fontAlgn="ctr"/>
            <a:r>
              <a:rPr lang="en-US" sz="1300" dirty="0"/>
              <a:t>        "</a:t>
            </a:r>
            <a:r>
              <a:rPr lang="en-US" sz="1300" dirty="0" err="1"/>
              <a:t>ht_enabled</a:t>
            </a:r>
            <a:r>
              <a:rPr lang="en-US" sz="1300" dirty="0"/>
              <a:t>": false</a:t>
            </a:r>
          </a:p>
          <a:p>
            <a:pPr lvl="1" fontAlgn="ctr"/>
            <a:r>
              <a:rPr lang="en-US" sz="1300" dirty="0"/>
              <a:t>    }'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sp>
        <p:nvSpPr>
          <p:cNvPr id="6" name="Oval 5"/>
          <p:cNvSpPr/>
          <p:nvPr/>
        </p:nvSpPr>
        <p:spPr>
          <a:xfrm>
            <a:off x="9686924" y="244635"/>
            <a:ext cx="1885215" cy="17956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72825" y="1931728"/>
            <a:ext cx="5244870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 smtClean="0"/>
              <a:t>Start firecracker VM:</a:t>
            </a:r>
          </a:p>
          <a:p>
            <a:pPr lvl="1" fontAlgn="ctr"/>
            <a:r>
              <a:rPr lang="en-US" sz="1200" dirty="0"/>
              <a:t>curl --</a:t>
            </a:r>
            <a:r>
              <a:rPr lang="en-US" sz="1200" dirty="0" err="1"/>
              <a:t>unix</a:t>
            </a:r>
            <a:r>
              <a:rPr lang="en-US" sz="1200" dirty="0"/>
              <a:t>-socket /</a:t>
            </a:r>
            <a:r>
              <a:rPr lang="en-US" sz="1200" dirty="0" err="1"/>
              <a:t>tmp</a:t>
            </a:r>
            <a:r>
              <a:rPr lang="en-US" sz="1200" dirty="0"/>
              <a:t>/</a:t>
            </a:r>
            <a:r>
              <a:rPr lang="en-US" sz="1200" dirty="0" err="1"/>
              <a:t>firecracker.socket</a:t>
            </a:r>
            <a:r>
              <a:rPr lang="en-US" sz="1200" dirty="0"/>
              <a:t> -</a:t>
            </a:r>
            <a:r>
              <a:rPr lang="en-US" sz="1200" dirty="0" err="1"/>
              <a:t>i</a:t>
            </a:r>
            <a:r>
              <a:rPr lang="en-US" sz="1200" dirty="0"/>
              <a:t> \</a:t>
            </a:r>
          </a:p>
          <a:p>
            <a:pPr lvl="1" fontAlgn="ctr"/>
            <a:r>
              <a:rPr lang="en-US" sz="1200" dirty="0"/>
              <a:t>    -X PUT 'http://localhost/actions'       \</a:t>
            </a:r>
          </a:p>
          <a:p>
            <a:pPr lvl="1" fontAlgn="ctr"/>
            <a:r>
              <a:rPr lang="en-US" sz="1200" dirty="0"/>
              <a:t>    -H  'Accept: application/</a:t>
            </a:r>
            <a:r>
              <a:rPr lang="en-US" sz="1200" dirty="0" err="1"/>
              <a:t>json</a:t>
            </a:r>
            <a:r>
              <a:rPr lang="en-US" sz="1200" dirty="0"/>
              <a:t>'          \</a:t>
            </a:r>
          </a:p>
          <a:p>
            <a:pPr lvl="1" fontAlgn="ctr"/>
            <a:r>
              <a:rPr lang="en-US" sz="1200" dirty="0"/>
              <a:t>    -H  'Content-Type: application/</a:t>
            </a:r>
            <a:r>
              <a:rPr lang="en-US" sz="1200" dirty="0" err="1"/>
              <a:t>json</a:t>
            </a:r>
            <a:r>
              <a:rPr lang="en-US" sz="1200" dirty="0"/>
              <a:t>'    \</a:t>
            </a:r>
          </a:p>
          <a:p>
            <a:pPr lvl="1" fontAlgn="ctr"/>
            <a:r>
              <a:rPr lang="en-US" sz="1200" dirty="0"/>
              <a:t>    -d '{</a:t>
            </a:r>
          </a:p>
          <a:p>
            <a:pPr lvl="1" fontAlgn="ctr"/>
            <a:r>
              <a:rPr lang="en-US" sz="1200" dirty="0"/>
              <a:t>        "</a:t>
            </a:r>
            <a:r>
              <a:rPr lang="en-US" sz="1200" dirty="0" err="1"/>
              <a:t>action_type</a:t>
            </a:r>
            <a:r>
              <a:rPr lang="en-US" sz="1200" dirty="0"/>
              <a:t>": "</a:t>
            </a:r>
            <a:r>
              <a:rPr lang="en-US" sz="1200" dirty="0" err="1"/>
              <a:t>InstanceStart</a:t>
            </a:r>
            <a:r>
              <a:rPr lang="en-US" sz="1200" dirty="0"/>
              <a:t>"</a:t>
            </a:r>
          </a:p>
          <a:p>
            <a:pPr lvl="1" fontAlgn="ctr"/>
            <a:r>
              <a:rPr lang="en-US" sz="1200" dirty="0"/>
              <a:t>     </a:t>
            </a:r>
            <a:r>
              <a:rPr lang="en-US" sz="1200" dirty="0" smtClean="0"/>
              <a:t>}‘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 smtClean="0"/>
              <a:t>Send </a:t>
            </a:r>
            <a:r>
              <a:rPr lang="en-US" dirty="0" err="1" smtClean="0"/>
              <a:t>Ctrl+Alt+Delete</a:t>
            </a:r>
            <a:r>
              <a:rPr lang="en-US" dirty="0" smtClean="0"/>
              <a:t> to shutdown VM:</a:t>
            </a:r>
          </a:p>
          <a:p>
            <a:pPr lvl="1" fontAlgn="ctr"/>
            <a:r>
              <a:rPr lang="en-US" sz="1200" dirty="0"/>
              <a:t>curl --</a:t>
            </a:r>
            <a:r>
              <a:rPr lang="en-US" sz="1200" dirty="0" err="1"/>
              <a:t>unix</a:t>
            </a:r>
            <a:r>
              <a:rPr lang="en-US" sz="1200" dirty="0"/>
              <a:t>-socket /</a:t>
            </a:r>
            <a:r>
              <a:rPr lang="en-US" sz="1200" dirty="0" err="1"/>
              <a:t>tmp</a:t>
            </a:r>
            <a:r>
              <a:rPr lang="en-US" sz="1200" dirty="0"/>
              <a:t>/</a:t>
            </a:r>
            <a:r>
              <a:rPr lang="en-US" sz="1200" dirty="0" err="1"/>
              <a:t>firecracker.socket</a:t>
            </a:r>
            <a:r>
              <a:rPr lang="en-US" sz="1200" dirty="0"/>
              <a:t> -</a:t>
            </a:r>
            <a:r>
              <a:rPr lang="en-US" sz="1200" dirty="0" err="1"/>
              <a:t>i</a:t>
            </a:r>
            <a:r>
              <a:rPr lang="en-US" sz="1200" dirty="0"/>
              <a:t> \</a:t>
            </a:r>
          </a:p>
          <a:p>
            <a:pPr lvl="1" fontAlgn="ctr"/>
            <a:r>
              <a:rPr lang="en-US" sz="1200" dirty="0"/>
              <a:t>    -X PUT "http://localhost/actions" \</a:t>
            </a:r>
          </a:p>
          <a:p>
            <a:pPr lvl="1" fontAlgn="ctr"/>
            <a:r>
              <a:rPr lang="en-US" sz="1200" dirty="0"/>
              <a:t>    -H  "accept: application/</a:t>
            </a:r>
            <a:r>
              <a:rPr lang="en-US" sz="1200" dirty="0" err="1"/>
              <a:t>json</a:t>
            </a:r>
            <a:r>
              <a:rPr lang="en-US" sz="1200" dirty="0"/>
              <a:t>" \</a:t>
            </a:r>
          </a:p>
          <a:p>
            <a:pPr lvl="1" fontAlgn="ctr"/>
            <a:r>
              <a:rPr lang="en-US" sz="1200" dirty="0"/>
              <a:t>    -H  "Content-Type: application/</a:t>
            </a:r>
            <a:r>
              <a:rPr lang="en-US" sz="1200" dirty="0" err="1"/>
              <a:t>json</a:t>
            </a:r>
            <a:r>
              <a:rPr lang="en-US" sz="1200" dirty="0"/>
              <a:t>" \</a:t>
            </a:r>
          </a:p>
          <a:p>
            <a:pPr lvl="1" fontAlgn="ctr"/>
            <a:r>
              <a:rPr lang="en-US" sz="1200" dirty="0"/>
              <a:t>    -d "{</a:t>
            </a:r>
          </a:p>
          <a:p>
            <a:pPr lvl="1" fontAlgn="ctr"/>
            <a:r>
              <a:rPr lang="en-US" sz="1200" dirty="0"/>
              <a:t>             \"</a:t>
            </a:r>
            <a:r>
              <a:rPr lang="en-US" sz="1200" dirty="0" err="1"/>
              <a:t>action_type</a:t>
            </a:r>
            <a:r>
              <a:rPr lang="en-US" sz="1200" dirty="0"/>
              <a:t>\": \"</a:t>
            </a:r>
            <a:r>
              <a:rPr lang="en-US" sz="1200" dirty="0" err="1"/>
              <a:t>SendCtrlAltDel</a:t>
            </a:r>
            <a:r>
              <a:rPr lang="en-US" sz="1200" dirty="0"/>
              <a:t>\"</a:t>
            </a:r>
          </a:p>
          <a:p>
            <a:pPr lvl="1" fontAlgn="ctr"/>
            <a:r>
              <a:rPr lang="en-US" sz="1200" dirty="0"/>
              <a:t>    }"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893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Unix Socket REST API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9142961" cy="52356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REST API Sever </a:t>
            </a:r>
            <a:r>
              <a:rPr lang="en-US" sz="2000" dirty="0" err="1" smtClean="0"/>
              <a:t>config</a:t>
            </a:r>
            <a:r>
              <a:rPr lang="en-US" sz="2000" dirty="0" smtClean="0"/>
              <a:t>-file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fontAlgn="ctr"/>
            <a:endParaRPr lang="en-US" sz="2000" dirty="0" smtClean="0"/>
          </a:p>
          <a:p>
            <a:pPr lvl="1" fontAlgn="ctr"/>
            <a:r>
              <a:rPr lang="en-US" sz="1300" dirty="0"/>
              <a:t>{</a:t>
            </a:r>
          </a:p>
          <a:p>
            <a:pPr lvl="1" fontAlgn="ctr"/>
            <a:r>
              <a:rPr lang="en-US" sz="1300" dirty="0"/>
              <a:t>  "boot-source": {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kernel_image_path</a:t>
            </a:r>
            <a:r>
              <a:rPr lang="en-US" sz="1300" dirty="0"/>
              <a:t>": "</a:t>
            </a:r>
            <a:r>
              <a:rPr lang="en-US" sz="1300" dirty="0" err="1"/>
              <a:t>vmlinux.bin</a:t>
            </a:r>
            <a:r>
              <a:rPr lang="en-US" sz="1300" dirty="0"/>
              <a:t>",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boot_args</a:t>
            </a:r>
            <a:r>
              <a:rPr lang="en-US" sz="1300" dirty="0"/>
              <a:t>": "console=ttyS0 reboot=k panic=1 </a:t>
            </a:r>
            <a:r>
              <a:rPr lang="en-US" sz="1300" dirty="0" err="1"/>
              <a:t>pci</a:t>
            </a:r>
            <a:r>
              <a:rPr lang="en-US" sz="1300" dirty="0"/>
              <a:t>=off"</a:t>
            </a:r>
          </a:p>
          <a:p>
            <a:pPr lvl="1" fontAlgn="ctr"/>
            <a:r>
              <a:rPr lang="en-US" sz="1300" dirty="0"/>
              <a:t>  },</a:t>
            </a:r>
          </a:p>
          <a:p>
            <a:pPr lvl="1" fontAlgn="ctr"/>
            <a:r>
              <a:rPr lang="en-US" sz="1300" dirty="0"/>
              <a:t>  "drives": [</a:t>
            </a:r>
          </a:p>
          <a:p>
            <a:pPr lvl="1" fontAlgn="ctr"/>
            <a:r>
              <a:rPr lang="en-US" sz="1300" dirty="0"/>
              <a:t>    {</a:t>
            </a:r>
          </a:p>
          <a:p>
            <a:pPr lvl="1" fontAlgn="ctr"/>
            <a:r>
              <a:rPr lang="en-US" sz="1300" dirty="0"/>
              <a:t>      "</a:t>
            </a:r>
            <a:r>
              <a:rPr lang="en-US" sz="1300" dirty="0" err="1"/>
              <a:t>drive_id</a:t>
            </a:r>
            <a:r>
              <a:rPr lang="en-US" sz="1300" dirty="0"/>
              <a:t>": "</a:t>
            </a:r>
            <a:r>
              <a:rPr lang="en-US" sz="1300" dirty="0" err="1"/>
              <a:t>rootfs</a:t>
            </a:r>
            <a:r>
              <a:rPr lang="en-US" sz="1300" dirty="0"/>
              <a:t>",</a:t>
            </a:r>
          </a:p>
          <a:p>
            <a:pPr lvl="1" fontAlgn="ctr"/>
            <a:r>
              <a:rPr lang="en-US" sz="1300" dirty="0"/>
              <a:t>      "</a:t>
            </a:r>
            <a:r>
              <a:rPr lang="en-US" sz="1300" dirty="0" err="1"/>
              <a:t>path_on_host</a:t>
            </a:r>
            <a:r>
              <a:rPr lang="en-US" sz="1300" dirty="0"/>
              <a:t>": "xenial.rootfs.ext4",</a:t>
            </a:r>
          </a:p>
          <a:p>
            <a:pPr lvl="1" fontAlgn="ctr"/>
            <a:r>
              <a:rPr lang="en-US" sz="1300" dirty="0"/>
              <a:t>      "</a:t>
            </a:r>
            <a:r>
              <a:rPr lang="en-US" sz="1300" dirty="0" err="1"/>
              <a:t>is_root_device</a:t>
            </a:r>
            <a:r>
              <a:rPr lang="en-US" sz="1300" dirty="0"/>
              <a:t>": true,</a:t>
            </a:r>
          </a:p>
          <a:p>
            <a:pPr lvl="1" fontAlgn="ctr"/>
            <a:r>
              <a:rPr lang="en-US" sz="1300" dirty="0"/>
              <a:t>      "</a:t>
            </a:r>
            <a:r>
              <a:rPr lang="en-US" sz="1300" dirty="0" err="1"/>
              <a:t>is_read_only</a:t>
            </a:r>
            <a:r>
              <a:rPr lang="en-US" sz="1300" dirty="0"/>
              <a:t>": false</a:t>
            </a:r>
          </a:p>
          <a:p>
            <a:pPr lvl="1" fontAlgn="ctr"/>
            <a:r>
              <a:rPr lang="en-US" sz="1300" dirty="0"/>
              <a:t>    }</a:t>
            </a:r>
          </a:p>
          <a:p>
            <a:pPr lvl="1" fontAlgn="ctr"/>
            <a:r>
              <a:rPr lang="en-US" sz="1300" dirty="0"/>
              <a:t>  ],</a:t>
            </a:r>
          </a:p>
          <a:p>
            <a:pPr lvl="1" fontAlgn="ctr"/>
            <a:r>
              <a:rPr lang="en-US" sz="1300" dirty="0"/>
              <a:t>  "machine-</a:t>
            </a:r>
            <a:r>
              <a:rPr lang="en-US" sz="1300" dirty="0" err="1"/>
              <a:t>config</a:t>
            </a:r>
            <a:r>
              <a:rPr lang="en-US" sz="1300" dirty="0"/>
              <a:t>": {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vcpu_count</a:t>
            </a:r>
            <a:r>
              <a:rPr lang="en-US" sz="1300" dirty="0"/>
              <a:t>": 2,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mem_size_mib</a:t>
            </a:r>
            <a:r>
              <a:rPr lang="en-US" sz="1300" dirty="0"/>
              <a:t>": 1024,</a:t>
            </a:r>
          </a:p>
          <a:p>
            <a:pPr lvl="1" fontAlgn="ctr"/>
            <a:r>
              <a:rPr lang="en-US" sz="1300" dirty="0"/>
              <a:t>    "</a:t>
            </a:r>
            <a:r>
              <a:rPr lang="en-US" sz="1300" dirty="0" err="1"/>
              <a:t>ht_enabled</a:t>
            </a:r>
            <a:r>
              <a:rPr lang="en-US" sz="1300" dirty="0"/>
              <a:t>": false</a:t>
            </a:r>
          </a:p>
          <a:p>
            <a:pPr lvl="1" fontAlgn="ctr"/>
            <a:r>
              <a:rPr lang="en-US" sz="1300" dirty="0"/>
              <a:t>  }</a:t>
            </a:r>
          </a:p>
          <a:p>
            <a:pPr lvl="1" fontAlgn="ctr"/>
            <a:r>
              <a:rPr lang="en-US" sz="1300" dirty="0"/>
              <a:t>}</a:t>
            </a:r>
          </a:p>
          <a:p>
            <a:pPr marL="800100" lvl="1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sp>
        <p:nvSpPr>
          <p:cNvPr id="11" name="Oval 10"/>
          <p:cNvSpPr/>
          <p:nvPr/>
        </p:nvSpPr>
        <p:spPr>
          <a:xfrm>
            <a:off x="9686924" y="244635"/>
            <a:ext cx="1885215" cy="17956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42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algn="ctr" fontAlgn="ctr"/>
            <a:endParaRPr lang="en-US" sz="2000" b="1" u="sng" dirty="0"/>
          </a:p>
          <a:p>
            <a:pPr algn="ctr" fontAlgn="ctr"/>
            <a:r>
              <a:rPr lang="en-US" sz="2000" b="1" u="sng" dirty="0" smtClean="0"/>
              <a:t>Timeline of major events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/>
              <a:t>1</a:t>
            </a:r>
            <a:r>
              <a:rPr lang="en-US" sz="2000" dirty="0" smtClean="0"/>
              <a:t>966 – </a:t>
            </a:r>
            <a:r>
              <a:rPr lang="en-US" sz="2000" dirty="0"/>
              <a:t>IBM </a:t>
            </a:r>
            <a:r>
              <a:rPr lang="en-US" sz="2000" dirty="0" smtClean="0"/>
              <a:t>CP-40: Full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1972 – </a:t>
            </a:r>
            <a:r>
              <a:rPr lang="en-US" sz="2000" dirty="0"/>
              <a:t>IBM </a:t>
            </a:r>
            <a:r>
              <a:rPr lang="en-US" sz="2000" dirty="0" smtClean="0"/>
              <a:t>System/370: HW Assisted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1974 – </a:t>
            </a:r>
            <a:r>
              <a:rPr lang="en-US" sz="2000" dirty="0" err="1" smtClean="0"/>
              <a:t>Popek</a:t>
            </a:r>
            <a:r>
              <a:rPr lang="en-US" sz="2000" dirty="0" smtClean="0"/>
              <a:t> &amp; Goldberg define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1979 – Unix V7: </a:t>
            </a:r>
            <a:r>
              <a:rPr lang="en-US" sz="2000" dirty="0" err="1" smtClean="0"/>
              <a:t>Chroot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1999 – </a:t>
            </a:r>
            <a:r>
              <a:rPr lang="en-US" sz="2000" dirty="0" err="1" smtClean="0"/>
              <a:t>Vmware</a:t>
            </a:r>
            <a:r>
              <a:rPr lang="en-US" sz="2000" dirty="0" smtClean="0"/>
              <a:t> Virtual </a:t>
            </a:r>
            <a:r>
              <a:rPr lang="en-US" sz="2000" dirty="0"/>
              <a:t>Platform for the Intel IA-32 </a:t>
            </a:r>
            <a:r>
              <a:rPr lang="en-US" sz="2000" dirty="0" smtClean="0"/>
              <a:t>architecture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2000 – FreeBSD 4.0 + FreeBSD jails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2002 – Linux Namespaces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2003 – </a:t>
            </a:r>
            <a:r>
              <a:rPr lang="en-US" sz="2000" dirty="0" err="1" smtClean="0"/>
              <a:t>Xen</a:t>
            </a:r>
            <a:r>
              <a:rPr lang="en-US" sz="2000" dirty="0" smtClean="0"/>
              <a:t>: first open source hypervisor for x86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2004 – Solaris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2005 – Intel </a:t>
            </a:r>
            <a:r>
              <a:rPr lang="en-US" sz="2000" dirty="0" err="1" smtClean="0"/>
              <a:t>VTx</a:t>
            </a:r>
            <a:r>
              <a:rPr lang="en-US" sz="2000" dirty="0" smtClean="0"/>
              <a:t> and AMD-V: HW Assisted Virtualization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2005 – </a:t>
            </a:r>
            <a:r>
              <a:rPr lang="en-US" sz="2000" dirty="0" err="1" smtClean="0"/>
              <a:t>Seccomp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2006 – </a:t>
            </a:r>
            <a:r>
              <a:rPr lang="en-US" sz="2000" dirty="0" err="1" smtClean="0"/>
              <a:t>Vmware</a:t>
            </a:r>
            <a:r>
              <a:rPr lang="en-US" sz="2000" dirty="0" smtClean="0"/>
              <a:t> Server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2006 – </a:t>
            </a:r>
            <a:r>
              <a:rPr lang="en-US" sz="2000" dirty="0" err="1" smtClean="0"/>
              <a:t>cgroups</a:t>
            </a:r>
            <a:r>
              <a:rPr lang="en-US" sz="2000" dirty="0" smtClean="0"/>
              <a:t> (Process Containers)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2007 – Open source KVM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2007 – </a:t>
            </a:r>
            <a:r>
              <a:rPr lang="en-US" sz="2000" dirty="0" err="1" smtClean="0"/>
              <a:t>VirtualBox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2008 – LXC: </a:t>
            </a:r>
            <a:r>
              <a:rPr lang="en-US" sz="2000" dirty="0" err="1" smtClean="0"/>
              <a:t>cgroups</a:t>
            </a:r>
            <a:r>
              <a:rPr lang="en-US" sz="2000" dirty="0" smtClean="0"/>
              <a:t> + </a:t>
            </a:r>
            <a:r>
              <a:rPr lang="en-US" sz="2000" dirty="0" err="1" smtClean="0"/>
              <a:t>linux</a:t>
            </a:r>
            <a:r>
              <a:rPr lang="en-US" sz="2000" dirty="0" smtClean="0"/>
              <a:t> namespaces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2011 – QEMU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2013 – Docker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2014 – K8s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2017 – Containers adopted by CNCF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2018 – Firecracker: AWS Announce release @ </a:t>
            </a:r>
            <a:r>
              <a:rPr lang="en-US" sz="2000" dirty="0" err="1" smtClean="0"/>
              <a:t>re:Invent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549" y="1205197"/>
            <a:ext cx="3879446" cy="40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44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Peripherals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Drives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Network device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Vsock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Virtio</a:t>
            </a: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MMDS</a:t>
            </a:r>
          </a:p>
          <a:p>
            <a:pPr fontAlgn="ctr"/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ctr" fontAlgn="ctr"/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0180" name="Picture 4" descr="Black Computer peripherals and accessories icons - vector icon set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9"/>
          <a:stretch/>
        </p:blipFill>
        <p:spPr bwMode="auto">
          <a:xfrm>
            <a:off x="6432145" y="348757"/>
            <a:ext cx="4852949" cy="485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45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Security boundaries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Host OS-Level Isolation (Jailer)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Guest Independent Kernel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Host – Guest Communication (MMDS)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Device Model (</a:t>
            </a:r>
            <a:r>
              <a:rPr lang="en-US" sz="2000" dirty="0" err="1" smtClean="0"/>
              <a:t>vsock</a:t>
            </a:r>
            <a:r>
              <a:rPr lang="en-US" sz="2000" dirty="0" smtClean="0"/>
              <a:t> \ </a:t>
            </a:r>
            <a:r>
              <a:rPr lang="en-US" sz="2000" dirty="0" err="1" smtClean="0"/>
              <a:t>virtio</a:t>
            </a:r>
            <a:r>
              <a:rPr lang="en-US" sz="2000" dirty="0" smtClean="0"/>
              <a:t>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Exposed endpoint via Drive \ Network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08" y="549933"/>
            <a:ext cx="4227586" cy="43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1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79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17.5min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with Network (5min)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</a:t>
            </a:r>
            <a:r>
              <a:rPr lang="en-US" sz="2000" dirty="0"/>
              <a:t>with </a:t>
            </a:r>
            <a:r>
              <a:rPr lang="en-US" sz="2000" dirty="0" smtClean="0"/>
              <a:t>Jailer (</a:t>
            </a:r>
            <a:r>
              <a:rPr lang="en-US" sz="2000" dirty="0"/>
              <a:t>5</a:t>
            </a:r>
            <a:r>
              <a:rPr lang="en-US" sz="2000" dirty="0" smtClean="0"/>
              <a:t>min)</a:t>
            </a:r>
          </a:p>
          <a:p>
            <a:pPr lvl="1" fontAlgn="ctr"/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</a:t>
            </a:r>
            <a:r>
              <a:rPr lang="en-US" sz="2000" dirty="0"/>
              <a:t>parallel </a:t>
            </a:r>
            <a:r>
              <a:rPr lang="en-US" sz="2000" dirty="0" smtClean="0"/>
              <a:t>workloads (7.5min)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44034" name="Picture 2" descr="The Irish Pub Formulation | The Big Bang Theory Wiki | Fand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45" y="925158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8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Run with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Get all required files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./get_latest.sh </a:t>
            </a:r>
            <a:endParaRPr lang="en-US" sz="2000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./run_microvm.sh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Add Network device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2827851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/>
              <a:t>Run with Jailer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</a:t>
            </a:r>
            <a:r>
              <a:rPr lang="en-US" sz="2000" dirty="0"/>
              <a:t>Explanation</a:t>
            </a:r>
            <a:r>
              <a:rPr lang="en-US" sz="2000" dirty="0" smtClean="0"/>
              <a:t>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Get all required files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Follow 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./get_latest.sh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./prisoner.sh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./start.sh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Examine code and created </a:t>
            </a:r>
            <a:r>
              <a:rPr lang="en-US" sz="2000" dirty="0" err="1" smtClean="0"/>
              <a:t>env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3427837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Execute </a:t>
            </a:r>
            <a:r>
              <a:rPr lang="en-US" dirty="0"/>
              <a:t>parallel workloads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7.5min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</a:t>
            </a:r>
            <a:r>
              <a:rPr lang="en-US" sz="2000" dirty="0"/>
              <a:t>Explanation</a:t>
            </a:r>
            <a:r>
              <a:rPr lang="en-US" sz="2000" dirty="0" smtClean="0"/>
              <a:t>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Follow </a:t>
            </a:r>
            <a:r>
              <a:rPr lang="en-US" sz="2000" dirty="0"/>
              <a:t>steps in README.txt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Setup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Start 100 machines (and then increase)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Make some machine work the hardest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View boot time graph 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4240585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Sec &amp; Tech Recap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2.5min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and KVM provide HW and Kernel isolation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Jailer is an extra defense, sort of container for firecracker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Firecracker </a:t>
            </a:r>
            <a:r>
              <a:rPr lang="en-US" sz="2000" dirty="0" err="1" smtClean="0"/>
              <a:t>MicroVMs</a:t>
            </a:r>
            <a:r>
              <a:rPr lang="en-US" sz="2000" dirty="0" smtClean="0"/>
              <a:t> are very efficient, can boot in 125ms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Adding network is similar to container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56" y="751109"/>
            <a:ext cx="3231704" cy="42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64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III: The end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Thank you for listening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83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– 10mins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501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59" y="0"/>
            <a:ext cx="8631002" cy="64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5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 err="1" smtClean="0"/>
              <a:t>iV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Devops</a:t>
            </a:r>
            <a:r>
              <a:rPr lang="en-US" dirty="0" smtClean="0"/>
              <a:t>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01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fr-FR" sz="2000" dirty="0" smtClean="0"/>
              <a:t>Solutions Classification</a:t>
            </a:r>
            <a:endParaRPr lang="fr-FR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fr-FR" sz="2000" dirty="0" err="1" smtClean="0"/>
              <a:t>MicroVMs</a:t>
            </a:r>
            <a:r>
              <a:rPr lang="fr-FR" sz="2000" dirty="0" smtClean="0"/>
              <a:t> </a:t>
            </a:r>
            <a:r>
              <a:rPr lang="fr-FR" sz="2000" dirty="0" err="1" smtClean="0"/>
              <a:t>Based</a:t>
            </a:r>
            <a:r>
              <a:rPr lang="fr-FR" sz="2000" dirty="0" smtClean="0"/>
              <a:t> Solutions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5058" name="Picture 2" descr="DevOps meme - say DevOps one more time | Double dare, Funny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444" y="2280285"/>
            <a:ext cx="3711462" cy="37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30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fr-FR" dirty="0"/>
              <a:t>Solutions Classification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23554" name="Picture 2" descr="DevOps Development Company | DevOps Service provider in Madurai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95" y="903583"/>
            <a:ext cx="7837379" cy="53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lipart - attentio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39" y="1552091"/>
            <a:ext cx="964769" cy="9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32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fr-FR" dirty="0" err="1"/>
              <a:t>MicroVMs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Solutions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95198" y="1010400"/>
            <a:ext cx="9145174" cy="5097431"/>
            <a:chOff x="1241194" y="1050405"/>
            <a:chExt cx="9145174" cy="5097431"/>
          </a:xfrm>
        </p:grpSpPr>
        <p:grpSp>
          <p:nvGrpSpPr>
            <p:cNvPr id="12" name="Group 11"/>
            <p:cNvGrpSpPr/>
            <p:nvPr/>
          </p:nvGrpSpPr>
          <p:grpSpPr>
            <a:xfrm>
              <a:off x="1344494" y="3796182"/>
              <a:ext cx="1742782" cy="2351654"/>
              <a:chOff x="2676385" y="3732314"/>
              <a:chExt cx="1742782" cy="2351654"/>
            </a:xfrm>
          </p:grpSpPr>
          <p:pic>
            <p:nvPicPr>
              <p:cNvPr id="25608" name="Picture 8" descr="OpenNebula - Wikipedia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715"/>
              <a:stretch/>
            </p:blipFill>
            <p:spPr bwMode="auto">
              <a:xfrm>
                <a:off x="2676385" y="3732314"/>
                <a:ext cx="1742782" cy="1662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779605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Open</a:t>
                </a:r>
              </a:p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Nebula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883141" y="3796182"/>
              <a:ext cx="1660176" cy="2301473"/>
              <a:chOff x="4596711" y="3782495"/>
              <a:chExt cx="1660176" cy="2301473"/>
            </a:xfrm>
          </p:grpSpPr>
          <p:pic>
            <p:nvPicPr>
              <p:cNvPr id="25602" name="Picture 2" descr="https://raw.githubusercontent.com/weaveworks/ignite/master/docs/logo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6711" y="3782495"/>
                <a:ext cx="1660176" cy="1660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4658628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Weave</a:t>
                </a:r>
              </a:p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ignite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922137" y="3796182"/>
              <a:ext cx="2464231" cy="2328635"/>
              <a:chOff x="6434432" y="3755333"/>
              <a:chExt cx="2464231" cy="232863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434432" y="3755333"/>
                <a:ext cx="2464231" cy="1660176"/>
                <a:chOff x="7485681" y="2757043"/>
                <a:chExt cx="3875787" cy="262156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85681" y="3597337"/>
                  <a:ext cx="3875787" cy="1781272"/>
                </a:xfrm>
                <a:prstGeom prst="rect">
                  <a:avLst/>
                </a:prstGeom>
              </p:spPr>
            </p:pic>
            <p:pic>
              <p:nvPicPr>
                <p:cNvPr id="25604" name="Picture 4" descr="Weaveworks | Crunchbase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03427" y="2757043"/>
                  <a:ext cx="840294" cy="8402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6897156" y="5491518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Weave </a:t>
                </a:r>
                <a:r>
                  <a:rPr lang="en-US" sz="2800" b="1" dirty="0" err="1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Firekube</a:t>
                </a:r>
                <a:endParaRPr lang="en-US" sz="2800" b="1" dirty="0" smtClean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241194" y="1054866"/>
              <a:ext cx="1949382" cy="2347193"/>
              <a:chOff x="2815695" y="1021957"/>
              <a:chExt cx="1949382" cy="2347193"/>
            </a:xfrm>
          </p:grpSpPr>
          <p:pic>
            <p:nvPicPr>
              <p:cNvPr id="25612" name="Picture 12" descr="Product-Page-Diagram_Fargate@2x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57" t="35516" r="36974" b="45496"/>
              <a:stretch/>
            </p:blipFill>
            <p:spPr bwMode="auto">
              <a:xfrm>
                <a:off x="2815695" y="1021957"/>
                <a:ext cx="1949382" cy="171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22215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AWS </a:t>
                </a:r>
                <a:r>
                  <a:rPr lang="en-US" sz="2800" b="1" dirty="0" err="1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Fargate</a:t>
                </a:r>
                <a:endParaRPr lang="en-US" sz="2800" b="1" dirty="0" smtClean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370166" y="1050405"/>
              <a:ext cx="1568174" cy="2351654"/>
              <a:chOff x="6809971" y="1017496"/>
              <a:chExt cx="1568174" cy="2351654"/>
            </a:xfrm>
          </p:grpSpPr>
          <p:pic>
            <p:nvPicPr>
              <p:cNvPr id="25606" name="Picture 6" descr="Kata Containers · GitHub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12" r="19058" b="35495"/>
              <a:stretch/>
            </p:blipFill>
            <p:spPr bwMode="auto">
              <a:xfrm>
                <a:off x="6809971" y="1017496"/>
                <a:ext cx="1568174" cy="1660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825887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Kata</a:t>
                </a:r>
                <a:r>
                  <a:rPr lang="en-US" sz="28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Containers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871681" y="1054866"/>
              <a:ext cx="1683096" cy="2392603"/>
              <a:chOff x="4945976" y="976547"/>
              <a:chExt cx="1683096" cy="2392603"/>
            </a:xfrm>
          </p:grpSpPr>
          <p:pic>
            <p:nvPicPr>
              <p:cNvPr id="25610" name="Picture 10" descr="How to Write Your First AWS Lambda Function — Runscope Blog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92" t="4126" r="30528" b="2916"/>
              <a:stretch/>
            </p:blipFill>
            <p:spPr bwMode="auto">
              <a:xfrm>
                <a:off x="4945976" y="976547"/>
                <a:ext cx="1683096" cy="1756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019353" y="2776700"/>
                <a:ext cx="1536342" cy="592450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70000" lnSpcReduction="20000"/>
              </a:bodyPr>
              <a:lstStyle/>
              <a:p>
                <a:pPr algn="ctr"/>
                <a:r>
                  <a:rPr lang="en-US" sz="28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AWS Lambda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5580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AWS Lambda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9" y="1492760"/>
            <a:ext cx="5573279" cy="3684589"/>
          </a:xfrm>
          <a:prstGeom prst="rect">
            <a:avLst/>
          </a:prstGeom>
        </p:spPr>
      </p:pic>
      <p:pic>
        <p:nvPicPr>
          <p:cNvPr id="16386" name="Picture 2" descr="Anatomy of Lambda(17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06" y="1304271"/>
            <a:ext cx="5718918" cy="40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63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Kata containers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27652" name="Picture 4" descr="Learn | Kata Container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" t="6022" r="3409" b="5482"/>
          <a:stretch/>
        </p:blipFill>
        <p:spPr bwMode="auto">
          <a:xfrm>
            <a:off x="1122463" y="872473"/>
            <a:ext cx="10090643" cy="53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278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33" rIns="0" bIns="0" rtlCol="0" anchor="b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0" spc="-7" dirty="0">
                <a:latin typeface="Arial"/>
                <a:cs typeface="Arial"/>
              </a:rPr>
              <a:t>Firecracker and containerd</a:t>
            </a:r>
            <a:r>
              <a:rPr sz="3200" b="0" spc="107" dirty="0">
                <a:latin typeface="Arial"/>
                <a:cs typeface="Arial"/>
              </a:rPr>
              <a:t> </a:t>
            </a:r>
            <a:r>
              <a:rPr sz="3200" b="0" spc="-7" dirty="0">
                <a:latin typeface="Arial"/>
                <a:cs typeface="Arial"/>
              </a:rPr>
              <a:t>architecture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4247" y="3158743"/>
            <a:ext cx="5455920" cy="2651760"/>
          </a:xfrm>
          <a:custGeom>
            <a:avLst/>
            <a:gdLst/>
            <a:ahLst/>
            <a:cxnLst/>
            <a:rect l="l" t="t" r="r" b="b"/>
            <a:pathLst>
              <a:path w="4091940" h="1988820">
                <a:moveTo>
                  <a:pt x="0" y="1988819"/>
                </a:moveTo>
                <a:lnTo>
                  <a:pt x="4091940" y="1988819"/>
                </a:lnTo>
                <a:lnTo>
                  <a:pt x="4091940" y="0"/>
                </a:lnTo>
                <a:lnTo>
                  <a:pt x="0" y="0"/>
                </a:lnTo>
                <a:lnTo>
                  <a:pt x="0" y="198881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992363" y="3246797"/>
            <a:ext cx="106172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53" dirty="0">
                <a:solidFill>
                  <a:srgbClr val="FFFFFF"/>
                </a:solidFill>
                <a:latin typeface="Arial"/>
                <a:cs typeface="Arial"/>
              </a:rPr>
              <a:t>microVM</a:t>
            </a:r>
            <a:endParaRPr sz="2133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0316" y="2383197"/>
            <a:ext cx="9034779" cy="2914227"/>
            <a:chOff x="697737" y="1787398"/>
            <a:chExt cx="6776084" cy="2185670"/>
          </a:xfrm>
        </p:grpSpPr>
        <p:sp>
          <p:nvSpPr>
            <p:cNvPr id="6" name="object 6"/>
            <p:cNvSpPr/>
            <p:nvPr/>
          </p:nvSpPr>
          <p:spPr>
            <a:xfrm>
              <a:off x="7295387" y="2226564"/>
              <a:ext cx="178435" cy="236220"/>
            </a:xfrm>
            <a:custGeom>
              <a:avLst/>
              <a:gdLst/>
              <a:ahLst/>
              <a:cxnLst/>
              <a:rect l="l" t="t" r="r" b="b"/>
              <a:pathLst>
                <a:path w="178434" h="236219">
                  <a:moveTo>
                    <a:pt x="178307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178307" y="236219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232915" y="2205228"/>
              <a:ext cx="260603" cy="839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303400" y="2227326"/>
              <a:ext cx="120014" cy="668020"/>
            </a:xfrm>
            <a:custGeom>
              <a:avLst/>
              <a:gdLst/>
              <a:ahLst/>
              <a:cxnLst/>
              <a:rect l="l" t="t" r="r" b="b"/>
              <a:pathLst>
                <a:path w="120015" h="668019">
                  <a:moveTo>
                    <a:pt x="11303" y="581660"/>
                  </a:moveTo>
                  <a:lnTo>
                    <a:pt x="5968" y="586359"/>
                  </a:lnTo>
                  <a:lnTo>
                    <a:pt x="508" y="591057"/>
                  </a:lnTo>
                  <a:lnTo>
                    <a:pt x="0" y="599186"/>
                  </a:lnTo>
                  <a:lnTo>
                    <a:pt x="4699" y="604647"/>
                  </a:lnTo>
                  <a:lnTo>
                    <a:pt x="59817" y="667512"/>
                  </a:lnTo>
                  <a:lnTo>
                    <a:pt x="76964" y="647954"/>
                  </a:lnTo>
                  <a:lnTo>
                    <a:pt x="46862" y="647954"/>
                  </a:lnTo>
                  <a:lnTo>
                    <a:pt x="46862" y="613337"/>
                  </a:lnTo>
                  <a:lnTo>
                    <a:pt x="19558" y="582168"/>
                  </a:lnTo>
                  <a:lnTo>
                    <a:pt x="11303" y="581660"/>
                  </a:lnTo>
                  <a:close/>
                </a:path>
                <a:path w="120015" h="668019">
                  <a:moveTo>
                    <a:pt x="46862" y="613337"/>
                  </a:moveTo>
                  <a:lnTo>
                    <a:pt x="46862" y="647954"/>
                  </a:lnTo>
                  <a:lnTo>
                    <a:pt x="72771" y="647954"/>
                  </a:lnTo>
                  <a:lnTo>
                    <a:pt x="72771" y="639318"/>
                  </a:lnTo>
                  <a:lnTo>
                    <a:pt x="50037" y="639318"/>
                  </a:lnTo>
                  <a:lnTo>
                    <a:pt x="59817" y="628142"/>
                  </a:lnTo>
                  <a:lnTo>
                    <a:pt x="46862" y="613337"/>
                  </a:lnTo>
                  <a:close/>
                </a:path>
                <a:path w="120015" h="668019">
                  <a:moveTo>
                    <a:pt x="108331" y="581660"/>
                  </a:moveTo>
                  <a:lnTo>
                    <a:pt x="100076" y="582168"/>
                  </a:lnTo>
                  <a:lnTo>
                    <a:pt x="72771" y="613337"/>
                  </a:lnTo>
                  <a:lnTo>
                    <a:pt x="72771" y="647954"/>
                  </a:lnTo>
                  <a:lnTo>
                    <a:pt x="76964" y="647954"/>
                  </a:lnTo>
                  <a:lnTo>
                    <a:pt x="114935" y="604647"/>
                  </a:lnTo>
                  <a:lnTo>
                    <a:pt x="119634" y="599186"/>
                  </a:lnTo>
                  <a:lnTo>
                    <a:pt x="119126" y="591057"/>
                  </a:lnTo>
                  <a:lnTo>
                    <a:pt x="113665" y="586359"/>
                  </a:lnTo>
                  <a:lnTo>
                    <a:pt x="108331" y="581660"/>
                  </a:lnTo>
                  <a:close/>
                </a:path>
                <a:path w="120015" h="668019">
                  <a:moveTo>
                    <a:pt x="59817" y="628142"/>
                  </a:moveTo>
                  <a:lnTo>
                    <a:pt x="50037" y="639318"/>
                  </a:lnTo>
                  <a:lnTo>
                    <a:pt x="69596" y="639318"/>
                  </a:lnTo>
                  <a:lnTo>
                    <a:pt x="59817" y="628142"/>
                  </a:lnTo>
                  <a:close/>
                </a:path>
                <a:path w="120015" h="668019">
                  <a:moveTo>
                    <a:pt x="72771" y="613337"/>
                  </a:moveTo>
                  <a:lnTo>
                    <a:pt x="59817" y="628142"/>
                  </a:lnTo>
                  <a:lnTo>
                    <a:pt x="69596" y="639318"/>
                  </a:lnTo>
                  <a:lnTo>
                    <a:pt x="72771" y="639318"/>
                  </a:lnTo>
                  <a:lnTo>
                    <a:pt x="72771" y="613337"/>
                  </a:lnTo>
                  <a:close/>
                </a:path>
                <a:path w="120015" h="668019">
                  <a:moveTo>
                    <a:pt x="72771" y="0"/>
                  </a:moveTo>
                  <a:lnTo>
                    <a:pt x="46862" y="0"/>
                  </a:lnTo>
                  <a:lnTo>
                    <a:pt x="46862" y="613337"/>
                  </a:lnTo>
                  <a:lnTo>
                    <a:pt x="59817" y="628142"/>
                  </a:lnTo>
                  <a:lnTo>
                    <a:pt x="72771" y="613337"/>
                  </a:lnTo>
                  <a:lnTo>
                    <a:pt x="7277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07897" y="179755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4">
                  <a:moveTo>
                    <a:pt x="1310639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310639" y="429768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00A0C8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07897" y="179755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4">
                  <a:moveTo>
                    <a:pt x="0" y="429768"/>
                  </a:moveTo>
                  <a:lnTo>
                    <a:pt x="1310639" y="429768"/>
                  </a:lnTo>
                  <a:lnTo>
                    <a:pt x="1310639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9812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2915" y="3302508"/>
              <a:ext cx="260603" cy="670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3400" y="3324606"/>
              <a:ext cx="120014" cy="497840"/>
            </a:xfrm>
            <a:custGeom>
              <a:avLst/>
              <a:gdLst/>
              <a:ahLst/>
              <a:cxnLst/>
              <a:rect l="l" t="t" r="r" b="b"/>
              <a:pathLst>
                <a:path w="120015" h="497839">
                  <a:moveTo>
                    <a:pt x="11303" y="411734"/>
                  </a:moveTo>
                  <a:lnTo>
                    <a:pt x="5968" y="416433"/>
                  </a:lnTo>
                  <a:lnTo>
                    <a:pt x="508" y="421132"/>
                  </a:lnTo>
                  <a:lnTo>
                    <a:pt x="0" y="429387"/>
                  </a:lnTo>
                  <a:lnTo>
                    <a:pt x="59817" y="497713"/>
                  </a:lnTo>
                  <a:lnTo>
                    <a:pt x="77041" y="478028"/>
                  </a:lnTo>
                  <a:lnTo>
                    <a:pt x="46862" y="478028"/>
                  </a:lnTo>
                  <a:lnTo>
                    <a:pt x="46862" y="443538"/>
                  </a:lnTo>
                  <a:lnTo>
                    <a:pt x="24257" y="417703"/>
                  </a:lnTo>
                  <a:lnTo>
                    <a:pt x="19558" y="412242"/>
                  </a:lnTo>
                  <a:lnTo>
                    <a:pt x="11303" y="411734"/>
                  </a:lnTo>
                  <a:close/>
                </a:path>
                <a:path w="120015" h="497839">
                  <a:moveTo>
                    <a:pt x="46863" y="443538"/>
                  </a:moveTo>
                  <a:lnTo>
                    <a:pt x="46862" y="478028"/>
                  </a:lnTo>
                  <a:lnTo>
                    <a:pt x="72771" y="478028"/>
                  </a:lnTo>
                  <a:lnTo>
                    <a:pt x="72771" y="469519"/>
                  </a:lnTo>
                  <a:lnTo>
                    <a:pt x="50037" y="469519"/>
                  </a:lnTo>
                  <a:lnTo>
                    <a:pt x="59817" y="458343"/>
                  </a:lnTo>
                  <a:lnTo>
                    <a:pt x="46863" y="443538"/>
                  </a:lnTo>
                  <a:close/>
                </a:path>
                <a:path w="120015" h="497839">
                  <a:moveTo>
                    <a:pt x="108331" y="411734"/>
                  </a:moveTo>
                  <a:lnTo>
                    <a:pt x="100076" y="412242"/>
                  </a:lnTo>
                  <a:lnTo>
                    <a:pt x="95377" y="417703"/>
                  </a:lnTo>
                  <a:lnTo>
                    <a:pt x="72771" y="443538"/>
                  </a:lnTo>
                  <a:lnTo>
                    <a:pt x="72771" y="478028"/>
                  </a:lnTo>
                  <a:lnTo>
                    <a:pt x="77041" y="478028"/>
                  </a:lnTo>
                  <a:lnTo>
                    <a:pt x="119634" y="429387"/>
                  </a:lnTo>
                  <a:lnTo>
                    <a:pt x="119126" y="421132"/>
                  </a:lnTo>
                  <a:lnTo>
                    <a:pt x="113665" y="416433"/>
                  </a:lnTo>
                  <a:lnTo>
                    <a:pt x="108331" y="411734"/>
                  </a:lnTo>
                  <a:close/>
                </a:path>
                <a:path w="120015" h="497839">
                  <a:moveTo>
                    <a:pt x="59817" y="458343"/>
                  </a:moveTo>
                  <a:lnTo>
                    <a:pt x="50037" y="469519"/>
                  </a:lnTo>
                  <a:lnTo>
                    <a:pt x="69596" y="469519"/>
                  </a:lnTo>
                  <a:lnTo>
                    <a:pt x="59817" y="458343"/>
                  </a:lnTo>
                  <a:close/>
                </a:path>
                <a:path w="120015" h="497839">
                  <a:moveTo>
                    <a:pt x="72771" y="443538"/>
                  </a:moveTo>
                  <a:lnTo>
                    <a:pt x="59817" y="458343"/>
                  </a:lnTo>
                  <a:lnTo>
                    <a:pt x="69596" y="469519"/>
                  </a:lnTo>
                  <a:lnTo>
                    <a:pt x="72771" y="469519"/>
                  </a:lnTo>
                  <a:lnTo>
                    <a:pt x="72771" y="443538"/>
                  </a:lnTo>
                  <a:close/>
                </a:path>
                <a:path w="120015" h="497839">
                  <a:moveTo>
                    <a:pt x="72771" y="0"/>
                  </a:moveTo>
                  <a:lnTo>
                    <a:pt x="46862" y="0"/>
                  </a:lnTo>
                  <a:lnTo>
                    <a:pt x="46863" y="443538"/>
                  </a:lnTo>
                  <a:lnTo>
                    <a:pt x="59817" y="458343"/>
                  </a:lnTo>
                  <a:lnTo>
                    <a:pt x="72771" y="443538"/>
                  </a:lnTo>
                  <a:lnTo>
                    <a:pt x="7277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29469" y="2531534"/>
            <a:ext cx="9736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1600" spc="-27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53" dirty="0">
                <a:solidFill>
                  <a:srgbClr val="FFFFFF"/>
                </a:solidFill>
                <a:latin typeface="Arial"/>
                <a:cs typeface="Arial"/>
              </a:rPr>
              <a:t>aine</a:t>
            </a: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130972" y="2383198"/>
            <a:ext cx="1774613" cy="600287"/>
            <a:chOff x="2348229" y="1787398"/>
            <a:chExt cx="1330960" cy="450215"/>
          </a:xfrm>
        </p:grpSpPr>
        <p:sp>
          <p:nvSpPr>
            <p:cNvPr id="15" name="object 15"/>
            <p:cNvSpPr/>
            <p:nvPr/>
          </p:nvSpPr>
          <p:spPr>
            <a:xfrm>
              <a:off x="2358389" y="179755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4">
                  <a:moveTo>
                    <a:pt x="1310639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310639" y="429768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358389" y="179755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4">
                  <a:moveTo>
                    <a:pt x="0" y="429768"/>
                  </a:moveTo>
                  <a:lnTo>
                    <a:pt x="1310639" y="429768"/>
                  </a:lnTo>
                  <a:lnTo>
                    <a:pt x="1310639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53815" y="2531533"/>
            <a:ext cx="132757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200" dirty="0">
                <a:solidFill>
                  <a:srgbClr val="FFFFFF"/>
                </a:solidFill>
                <a:latin typeface="Arial"/>
                <a:cs typeface="Arial"/>
              </a:rPr>
              <a:t>FC</a:t>
            </a:r>
            <a:r>
              <a:rPr sz="1600" spc="-2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47" dirty="0">
                <a:solidFill>
                  <a:srgbClr val="FFFFFF"/>
                </a:solidFill>
                <a:latin typeface="Arial"/>
                <a:cs typeface="Arial"/>
              </a:rPr>
              <a:t>Snapshotter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51054" y="4691548"/>
            <a:ext cx="2008293" cy="921173"/>
            <a:chOff x="6638290" y="3518661"/>
            <a:chExt cx="1506220" cy="690880"/>
          </a:xfrm>
        </p:grpSpPr>
        <p:sp>
          <p:nvSpPr>
            <p:cNvPr id="19" name="object 19"/>
            <p:cNvSpPr/>
            <p:nvPr/>
          </p:nvSpPr>
          <p:spPr>
            <a:xfrm>
              <a:off x="6648450" y="3528821"/>
              <a:ext cx="1485900" cy="670560"/>
            </a:xfrm>
            <a:custGeom>
              <a:avLst/>
              <a:gdLst/>
              <a:ahLst/>
              <a:cxnLst/>
              <a:rect l="l" t="t" r="r" b="b"/>
              <a:pathLst>
                <a:path w="1485900" h="670560">
                  <a:moveTo>
                    <a:pt x="1485900" y="0"/>
                  </a:moveTo>
                  <a:lnTo>
                    <a:pt x="0" y="0"/>
                  </a:lnTo>
                  <a:lnTo>
                    <a:pt x="0" y="670559"/>
                  </a:lnTo>
                  <a:lnTo>
                    <a:pt x="1485900" y="670559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00A0C8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648450" y="3528821"/>
              <a:ext cx="1485900" cy="670560"/>
            </a:xfrm>
            <a:custGeom>
              <a:avLst/>
              <a:gdLst/>
              <a:ahLst/>
              <a:cxnLst/>
              <a:rect l="l" t="t" r="r" b="b"/>
              <a:pathLst>
                <a:path w="1485900" h="670560">
                  <a:moveTo>
                    <a:pt x="0" y="670559"/>
                  </a:moveTo>
                  <a:lnTo>
                    <a:pt x="1485900" y="670559"/>
                  </a:lnTo>
                  <a:lnTo>
                    <a:pt x="1485900" y="0"/>
                  </a:lnTo>
                  <a:lnTo>
                    <a:pt x="0" y="0"/>
                  </a:lnTo>
                  <a:lnTo>
                    <a:pt x="0" y="670559"/>
                  </a:lnTo>
                  <a:close/>
                </a:path>
              </a:pathLst>
            </a:custGeom>
            <a:ln w="19812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52958" y="4976910"/>
            <a:ext cx="10033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0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67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406556" y="3846236"/>
            <a:ext cx="1781387" cy="596053"/>
            <a:chOff x="4804917" y="2884677"/>
            <a:chExt cx="1336040" cy="447040"/>
          </a:xfrm>
        </p:grpSpPr>
        <p:sp>
          <p:nvSpPr>
            <p:cNvPr id="23" name="object 23"/>
            <p:cNvSpPr/>
            <p:nvPr/>
          </p:nvSpPr>
          <p:spPr>
            <a:xfrm>
              <a:off x="4815077" y="2894837"/>
              <a:ext cx="1315720" cy="426720"/>
            </a:xfrm>
            <a:custGeom>
              <a:avLst/>
              <a:gdLst/>
              <a:ahLst/>
              <a:cxnLst/>
              <a:rect l="l" t="t" r="r" b="b"/>
              <a:pathLst>
                <a:path w="1315720" h="426720">
                  <a:moveTo>
                    <a:pt x="1315212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315212" y="426719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815077" y="2894837"/>
              <a:ext cx="1315720" cy="426720"/>
            </a:xfrm>
            <a:custGeom>
              <a:avLst/>
              <a:gdLst/>
              <a:ahLst/>
              <a:cxnLst/>
              <a:rect l="l" t="t" r="r" b="b"/>
              <a:pathLst>
                <a:path w="1315720" h="426720">
                  <a:moveTo>
                    <a:pt x="0" y="426719"/>
                  </a:moveTo>
                  <a:lnTo>
                    <a:pt x="1315212" y="426719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426719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893561" y="3871468"/>
            <a:ext cx="80518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58419">
              <a:spcBef>
                <a:spcPts val="133"/>
              </a:spcBef>
            </a:pPr>
            <a:r>
              <a:rPr sz="1600" spc="-33" dirty="0">
                <a:solidFill>
                  <a:srgbClr val="FFFFFF"/>
                </a:solidFill>
                <a:latin typeface="Arial"/>
                <a:cs typeface="Arial"/>
              </a:rPr>
              <a:t>Internal  </a:t>
            </a:r>
            <a:r>
              <a:rPr sz="1600" spc="-200" dirty="0">
                <a:solidFill>
                  <a:srgbClr val="FFFFFF"/>
                </a:solidFill>
                <a:latin typeface="Arial"/>
                <a:cs typeface="Arial"/>
              </a:rPr>
              <a:t>FC</a:t>
            </a:r>
            <a:r>
              <a:rPr sz="160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FFFF"/>
                </a:solidFill>
                <a:latin typeface="Arial"/>
                <a:cs typeface="Arial"/>
              </a:rPr>
              <a:t>Agent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406556" y="4854110"/>
            <a:ext cx="1781387" cy="596053"/>
            <a:chOff x="4804917" y="3640582"/>
            <a:chExt cx="1336040" cy="447040"/>
          </a:xfrm>
        </p:grpSpPr>
        <p:sp>
          <p:nvSpPr>
            <p:cNvPr id="27" name="object 27"/>
            <p:cNvSpPr/>
            <p:nvPr/>
          </p:nvSpPr>
          <p:spPr>
            <a:xfrm>
              <a:off x="4815077" y="3650742"/>
              <a:ext cx="1315720" cy="426720"/>
            </a:xfrm>
            <a:custGeom>
              <a:avLst/>
              <a:gdLst/>
              <a:ahLst/>
              <a:cxnLst/>
              <a:rect l="l" t="t" r="r" b="b"/>
              <a:pathLst>
                <a:path w="1315720" h="426720">
                  <a:moveTo>
                    <a:pt x="1315212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315212" y="426719"/>
                  </a:lnTo>
                  <a:lnTo>
                    <a:pt x="1315212" y="0"/>
                  </a:lnTo>
                  <a:close/>
                </a:path>
              </a:pathLst>
            </a:custGeom>
            <a:solidFill>
              <a:srgbClr val="00A0C8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815077" y="3650742"/>
              <a:ext cx="1315720" cy="426720"/>
            </a:xfrm>
            <a:custGeom>
              <a:avLst/>
              <a:gdLst/>
              <a:ahLst/>
              <a:cxnLst/>
              <a:rect l="l" t="t" r="r" b="b"/>
              <a:pathLst>
                <a:path w="1315720" h="426720">
                  <a:moveTo>
                    <a:pt x="0" y="426719"/>
                  </a:moveTo>
                  <a:lnTo>
                    <a:pt x="1315212" y="426719"/>
                  </a:lnTo>
                  <a:lnTo>
                    <a:pt x="1315212" y="0"/>
                  </a:lnTo>
                  <a:lnTo>
                    <a:pt x="0" y="0"/>
                  </a:lnTo>
                  <a:lnTo>
                    <a:pt x="0" y="426719"/>
                  </a:lnTo>
                  <a:close/>
                </a:path>
              </a:pathLst>
            </a:custGeom>
            <a:ln w="19812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094729" y="5001294"/>
            <a:ext cx="4055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600" spc="-53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spc="-1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93160" y="1291336"/>
            <a:ext cx="931333" cy="789093"/>
          </a:xfrm>
          <a:custGeom>
            <a:avLst/>
            <a:gdLst/>
            <a:ahLst/>
            <a:cxnLst/>
            <a:rect l="l" t="t" r="r" b="b"/>
            <a:pathLst>
              <a:path w="698500" h="591819">
                <a:moveTo>
                  <a:pt x="697992" y="98551"/>
                </a:moveTo>
                <a:lnTo>
                  <a:pt x="670571" y="136935"/>
                </a:lnTo>
                <a:lnTo>
                  <a:pt x="595788" y="168259"/>
                </a:lnTo>
                <a:lnTo>
                  <a:pt x="544140" y="180287"/>
                </a:lnTo>
                <a:lnTo>
                  <a:pt x="484858" y="189366"/>
                </a:lnTo>
                <a:lnTo>
                  <a:pt x="419342" y="195103"/>
                </a:lnTo>
                <a:lnTo>
                  <a:pt x="348996" y="197103"/>
                </a:lnTo>
                <a:lnTo>
                  <a:pt x="278649" y="195103"/>
                </a:lnTo>
                <a:lnTo>
                  <a:pt x="213133" y="189366"/>
                </a:lnTo>
                <a:lnTo>
                  <a:pt x="153851" y="180287"/>
                </a:lnTo>
                <a:lnTo>
                  <a:pt x="102203" y="168259"/>
                </a:lnTo>
                <a:lnTo>
                  <a:pt x="59592" y="153677"/>
                </a:lnTo>
                <a:lnTo>
                  <a:pt x="7088" y="118429"/>
                </a:lnTo>
                <a:lnTo>
                  <a:pt x="0" y="98551"/>
                </a:lnTo>
              </a:path>
              <a:path w="698500" h="591819">
                <a:moveTo>
                  <a:pt x="0" y="98551"/>
                </a:moveTo>
                <a:lnTo>
                  <a:pt x="27420" y="60168"/>
                </a:lnTo>
                <a:lnTo>
                  <a:pt x="102203" y="28844"/>
                </a:lnTo>
                <a:lnTo>
                  <a:pt x="153851" y="16816"/>
                </a:lnTo>
                <a:lnTo>
                  <a:pt x="213133" y="7737"/>
                </a:lnTo>
                <a:lnTo>
                  <a:pt x="278649" y="2000"/>
                </a:lnTo>
                <a:lnTo>
                  <a:pt x="348996" y="0"/>
                </a:lnTo>
                <a:lnTo>
                  <a:pt x="419342" y="2000"/>
                </a:lnTo>
                <a:lnTo>
                  <a:pt x="484858" y="7737"/>
                </a:lnTo>
                <a:lnTo>
                  <a:pt x="544140" y="16816"/>
                </a:lnTo>
                <a:lnTo>
                  <a:pt x="595788" y="28844"/>
                </a:lnTo>
                <a:lnTo>
                  <a:pt x="638399" y="43426"/>
                </a:lnTo>
                <a:lnTo>
                  <a:pt x="690903" y="78674"/>
                </a:lnTo>
                <a:lnTo>
                  <a:pt x="697992" y="98551"/>
                </a:lnTo>
                <a:lnTo>
                  <a:pt x="697992" y="492760"/>
                </a:lnTo>
                <a:lnTo>
                  <a:pt x="670571" y="531143"/>
                </a:lnTo>
                <a:lnTo>
                  <a:pt x="595788" y="562467"/>
                </a:lnTo>
                <a:lnTo>
                  <a:pt x="544140" y="574495"/>
                </a:lnTo>
                <a:lnTo>
                  <a:pt x="484858" y="583574"/>
                </a:lnTo>
                <a:lnTo>
                  <a:pt x="419342" y="589311"/>
                </a:lnTo>
                <a:lnTo>
                  <a:pt x="348996" y="591312"/>
                </a:lnTo>
                <a:lnTo>
                  <a:pt x="278649" y="589311"/>
                </a:lnTo>
                <a:lnTo>
                  <a:pt x="213133" y="583574"/>
                </a:lnTo>
                <a:lnTo>
                  <a:pt x="153851" y="574495"/>
                </a:lnTo>
                <a:lnTo>
                  <a:pt x="102203" y="562467"/>
                </a:lnTo>
                <a:lnTo>
                  <a:pt x="59592" y="547885"/>
                </a:lnTo>
                <a:lnTo>
                  <a:pt x="7088" y="512637"/>
                </a:lnTo>
                <a:lnTo>
                  <a:pt x="0" y="492760"/>
                </a:lnTo>
                <a:lnTo>
                  <a:pt x="0" y="98551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 txBox="1"/>
          <p:nvPr/>
        </p:nvSpPr>
        <p:spPr>
          <a:xfrm>
            <a:off x="3856905" y="1562371"/>
            <a:ext cx="602827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algn="ctr">
              <a:spcBef>
                <a:spcPts val="127"/>
              </a:spcBef>
            </a:pPr>
            <a:r>
              <a:rPr sz="1333" spc="-113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333" spc="27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333" spc="13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33" spc="-87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33" spc="13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1333">
              <a:latin typeface="Arial"/>
              <a:cs typeface="Arial"/>
            </a:endParaRPr>
          </a:p>
          <a:p>
            <a:pPr marL="847" algn="ctr">
              <a:spcBef>
                <a:spcPts val="7"/>
              </a:spcBef>
            </a:pPr>
            <a:r>
              <a:rPr sz="1333" spc="-40" dirty="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43864" y="1538223"/>
            <a:ext cx="9084733" cy="3369733"/>
            <a:chOff x="707898" y="1153667"/>
            <a:chExt cx="6813550" cy="2527300"/>
          </a:xfrm>
        </p:grpSpPr>
        <p:sp>
          <p:nvSpPr>
            <p:cNvPr id="33" name="object 33"/>
            <p:cNvSpPr/>
            <p:nvPr/>
          </p:nvSpPr>
          <p:spPr>
            <a:xfrm>
              <a:off x="1307592" y="1153667"/>
              <a:ext cx="1591056" cy="7056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0264" y="1204340"/>
              <a:ext cx="1419225" cy="593090"/>
            </a:xfrm>
            <a:custGeom>
              <a:avLst/>
              <a:gdLst/>
              <a:ahLst/>
              <a:cxnLst/>
              <a:rect l="l" t="t" r="r" b="b"/>
              <a:pathLst>
                <a:path w="1419225" h="593089">
                  <a:moveTo>
                    <a:pt x="1364542" y="46862"/>
                  </a:moveTo>
                  <a:lnTo>
                    <a:pt x="5842" y="46862"/>
                  </a:lnTo>
                  <a:lnTo>
                    <a:pt x="0" y="52705"/>
                  </a:lnTo>
                  <a:lnTo>
                    <a:pt x="0" y="592963"/>
                  </a:lnTo>
                  <a:lnTo>
                    <a:pt x="25908" y="592963"/>
                  </a:lnTo>
                  <a:lnTo>
                    <a:pt x="25908" y="72771"/>
                  </a:lnTo>
                  <a:lnTo>
                    <a:pt x="12954" y="72771"/>
                  </a:lnTo>
                  <a:lnTo>
                    <a:pt x="25908" y="59817"/>
                  </a:lnTo>
                  <a:lnTo>
                    <a:pt x="1379347" y="59817"/>
                  </a:lnTo>
                  <a:lnTo>
                    <a:pt x="1364542" y="46862"/>
                  </a:lnTo>
                  <a:close/>
                </a:path>
                <a:path w="1419225" h="593089">
                  <a:moveTo>
                    <a:pt x="1379347" y="59817"/>
                  </a:moveTo>
                  <a:lnTo>
                    <a:pt x="1338707" y="95376"/>
                  </a:lnTo>
                  <a:lnTo>
                    <a:pt x="1333246" y="100075"/>
                  </a:lnTo>
                  <a:lnTo>
                    <a:pt x="1332738" y="108331"/>
                  </a:lnTo>
                  <a:lnTo>
                    <a:pt x="1337437" y="113664"/>
                  </a:lnTo>
                  <a:lnTo>
                    <a:pt x="1342136" y="119125"/>
                  </a:lnTo>
                  <a:lnTo>
                    <a:pt x="1350391" y="119634"/>
                  </a:lnTo>
                  <a:lnTo>
                    <a:pt x="1403912" y="72771"/>
                  </a:lnTo>
                  <a:lnTo>
                    <a:pt x="1399032" y="72771"/>
                  </a:lnTo>
                  <a:lnTo>
                    <a:pt x="1399032" y="69596"/>
                  </a:lnTo>
                  <a:lnTo>
                    <a:pt x="1390523" y="69596"/>
                  </a:lnTo>
                  <a:lnTo>
                    <a:pt x="1379347" y="59817"/>
                  </a:lnTo>
                  <a:close/>
                </a:path>
                <a:path w="1419225" h="593089">
                  <a:moveTo>
                    <a:pt x="25908" y="59817"/>
                  </a:moveTo>
                  <a:lnTo>
                    <a:pt x="12954" y="72771"/>
                  </a:lnTo>
                  <a:lnTo>
                    <a:pt x="25908" y="72771"/>
                  </a:lnTo>
                  <a:lnTo>
                    <a:pt x="25908" y="59817"/>
                  </a:lnTo>
                  <a:close/>
                </a:path>
                <a:path w="1419225" h="593089">
                  <a:moveTo>
                    <a:pt x="1379346" y="59817"/>
                  </a:moveTo>
                  <a:lnTo>
                    <a:pt x="25908" y="59817"/>
                  </a:lnTo>
                  <a:lnTo>
                    <a:pt x="25908" y="72771"/>
                  </a:lnTo>
                  <a:lnTo>
                    <a:pt x="1364542" y="72771"/>
                  </a:lnTo>
                  <a:lnTo>
                    <a:pt x="1379346" y="59817"/>
                  </a:lnTo>
                  <a:close/>
                </a:path>
                <a:path w="1419225" h="593089">
                  <a:moveTo>
                    <a:pt x="1403912" y="46862"/>
                  </a:moveTo>
                  <a:lnTo>
                    <a:pt x="1399032" y="46862"/>
                  </a:lnTo>
                  <a:lnTo>
                    <a:pt x="1399032" y="72771"/>
                  </a:lnTo>
                  <a:lnTo>
                    <a:pt x="1403912" y="72771"/>
                  </a:lnTo>
                  <a:lnTo>
                    <a:pt x="1418717" y="59817"/>
                  </a:lnTo>
                  <a:lnTo>
                    <a:pt x="1403912" y="46862"/>
                  </a:lnTo>
                  <a:close/>
                </a:path>
                <a:path w="1419225" h="593089">
                  <a:moveTo>
                    <a:pt x="1390523" y="50037"/>
                  </a:moveTo>
                  <a:lnTo>
                    <a:pt x="1379347" y="59817"/>
                  </a:lnTo>
                  <a:lnTo>
                    <a:pt x="1390523" y="69596"/>
                  </a:lnTo>
                  <a:lnTo>
                    <a:pt x="1390523" y="50037"/>
                  </a:lnTo>
                  <a:close/>
                </a:path>
                <a:path w="1419225" h="593089">
                  <a:moveTo>
                    <a:pt x="1399032" y="50037"/>
                  </a:moveTo>
                  <a:lnTo>
                    <a:pt x="1390523" y="50037"/>
                  </a:lnTo>
                  <a:lnTo>
                    <a:pt x="1390523" y="69596"/>
                  </a:lnTo>
                  <a:lnTo>
                    <a:pt x="1399032" y="69596"/>
                  </a:lnTo>
                  <a:lnTo>
                    <a:pt x="1399032" y="50037"/>
                  </a:lnTo>
                  <a:close/>
                </a:path>
                <a:path w="1419225" h="593089">
                  <a:moveTo>
                    <a:pt x="1350391" y="0"/>
                  </a:moveTo>
                  <a:lnTo>
                    <a:pt x="1342136" y="508"/>
                  </a:lnTo>
                  <a:lnTo>
                    <a:pt x="1337437" y="5969"/>
                  </a:lnTo>
                  <a:lnTo>
                    <a:pt x="1332738" y="11303"/>
                  </a:lnTo>
                  <a:lnTo>
                    <a:pt x="1333246" y="19558"/>
                  </a:lnTo>
                  <a:lnTo>
                    <a:pt x="1338707" y="24257"/>
                  </a:lnTo>
                  <a:lnTo>
                    <a:pt x="1379347" y="59817"/>
                  </a:lnTo>
                  <a:lnTo>
                    <a:pt x="1390523" y="50037"/>
                  </a:lnTo>
                  <a:lnTo>
                    <a:pt x="1399032" y="50037"/>
                  </a:lnTo>
                  <a:lnTo>
                    <a:pt x="1399032" y="46862"/>
                  </a:lnTo>
                  <a:lnTo>
                    <a:pt x="1403912" y="46862"/>
                  </a:lnTo>
                  <a:lnTo>
                    <a:pt x="135039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627120" y="1976627"/>
              <a:ext cx="3893820" cy="1703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669030" y="1999487"/>
              <a:ext cx="3782060" cy="1530350"/>
            </a:xfrm>
            <a:custGeom>
              <a:avLst/>
              <a:gdLst/>
              <a:ahLst/>
              <a:cxnLst/>
              <a:rect l="l" t="t" r="r" b="b"/>
              <a:pathLst>
                <a:path w="3782059" h="1530350">
                  <a:moveTo>
                    <a:pt x="3673475" y="1444244"/>
                  </a:moveTo>
                  <a:lnTo>
                    <a:pt x="3662806" y="1453642"/>
                  </a:lnTo>
                  <a:lnTo>
                    <a:pt x="3662172" y="1461770"/>
                  </a:lnTo>
                  <a:lnTo>
                    <a:pt x="3666871" y="1467231"/>
                  </a:lnTo>
                  <a:lnTo>
                    <a:pt x="3721989" y="1530096"/>
                  </a:lnTo>
                  <a:lnTo>
                    <a:pt x="3739248" y="1510411"/>
                  </a:lnTo>
                  <a:lnTo>
                    <a:pt x="3709035" y="1510411"/>
                  </a:lnTo>
                  <a:lnTo>
                    <a:pt x="3709035" y="1475921"/>
                  </a:lnTo>
                  <a:lnTo>
                    <a:pt x="3681729" y="1444752"/>
                  </a:lnTo>
                  <a:lnTo>
                    <a:pt x="3673475" y="1444244"/>
                  </a:lnTo>
                  <a:close/>
                </a:path>
                <a:path w="3782059" h="1530350">
                  <a:moveTo>
                    <a:pt x="3709035" y="1475921"/>
                  </a:moveTo>
                  <a:lnTo>
                    <a:pt x="3709035" y="1510411"/>
                  </a:lnTo>
                  <a:lnTo>
                    <a:pt x="3734943" y="1510411"/>
                  </a:lnTo>
                  <a:lnTo>
                    <a:pt x="3734943" y="1501902"/>
                  </a:lnTo>
                  <a:lnTo>
                    <a:pt x="3712210" y="1501902"/>
                  </a:lnTo>
                  <a:lnTo>
                    <a:pt x="3721989" y="1490726"/>
                  </a:lnTo>
                  <a:lnTo>
                    <a:pt x="3709035" y="1475921"/>
                  </a:lnTo>
                  <a:close/>
                </a:path>
                <a:path w="3782059" h="1530350">
                  <a:moveTo>
                    <a:pt x="3770503" y="1444244"/>
                  </a:moveTo>
                  <a:lnTo>
                    <a:pt x="3762375" y="1444752"/>
                  </a:lnTo>
                  <a:lnTo>
                    <a:pt x="3757549" y="1450086"/>
                  </a:lnTo>
                  <a:lnTo>
                    <a:pt x="3734943" y="1475921"/>
                  </a:lnTo>
                  <a:lnTo>
                    <a:pt x="3734943" y="1510411"/>
                  </a:lnTo>
                  <a:lnTo>
                    <a:pt x="3739248" y="1510411"/>
                  </a:lnTo>
                  <a:lnTo>
                    <a:pt x="3777106" y="1467231"/>
                  </a:lnTo>
                  <a:lnTo>
                    <a:pt x="3781805" y="1461770"/>
                  </a:lnTo>
                  <a:lnTo>
                    <a:pt x="3781298" y="1453642"/>
                  </a:lnTo>
                  <a:lnTo>
                    <a:pt x="3775837" y="1448943"/>
                  </a:lnTo>
                  <a:lnTo>
                    <a:pt x="3770503" y="1444244"/>
                  </a:lnTo>
                  <a:close/>
                </a:path>
                <a:path w="3782059" h="1530350">
                  <a:moveTo>
                    <a:pt x="3721989" y="1490726"/>
                  </a:moveTo>
                  <a:lnTo>
                    <a:pt x="3712210" y="1501902"/>
                  </a:lnTo>
                  <a:lnTo>
                    <a:pt x="3731768" y="1501902"/>
                  </a:lnTo>
                  <a:lnTo>
                    <a:pt x="3721989" y="1490726"/>
                  </a:lnTo>
                  <a:close/>
                </a:path>
                <a:path w="3782059" h="1530350">
                  <a:moveTo>
                    <a:pt x="3734943" y="1475921"/>
                  </a:moveTo>
                  <a:lnTo>
                    <a:pt x="3721989" y="1490726"/>
                  </a:lnTo>
                  <a:lnTo>
                    <a:pt x="3731768" y="1501902"/>
                  </a:lnTo>
                  <a:lnTo>
                    <a:pt x="3734943" y="1501902"/>
                  </a:lnTo>
                  <a:lnTo>
                    <a:pt x="3734943" y="1475921"/>
                  </a:lnTo>
                  <a:close/>
                </a:path>
                <a:path w="3782059" h="1530350">
                  <a:moveTo>
                    <a:pt x="3709035" y="12954"/>
                  </a:moveTo>
                  <a:lnTo>
                    <a:pt x="3709035" y="1475921"/>
                  </a:lnTo>
                  <a:lnTo>
                    <a:pt x="3721989" y="1490726"/>
                  </a:lnTo>
                  <a:lnTo>
                    <a:pt x="3734943" y="1475921"/>
                  </a:lnTo>
                  <a:lnTo>
                    <a:pt x="3734943" y="25907"/>
                  </a:lnTo>
                  <a:lnTo>
                    <a:pt x="3721989" y="25907"/>
                  </a:lnTo>
                  <a:lnTo>
                    <a:pt x="3709035" y="12954"/>
                  </a:lnTo>
                  <a:close/>
                </a:path>
                <a:path w="3782059" h="1530350">
                  <a:moveTo>
                    <a:pt x="372922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3709035" y="25907"/>
                  </a:lnTo>
                  <a:lnTo>
                    <a:pt x="3709035" y="12954"/>
                  </a:lnTo>
                  <a:lnTo>
                    <a:pt x="3734943" y="12954"/>
                  </a:lnTo>
                  <a:lnTo>
                    <a:pt x="3734943" y="5842"/>
                  </a:lnTo>
                  <a:lnTo>
                    <a:pt x="3729228" y="0"/>
                  </a:lnTo>
                  <a:close/>
                </a:path>
                <a:path w="3782059" h="1530350">
                  <a:moveTo>
                    <a:pt x="3734943" y="12954"/>
                  </a:moveTo>
                  <a:lnTo>
                    <a:pt x="3709035" y="12954"/>
                  </a:lnTo>
                  <a:lnTo>
                    <a:pt x="3721989" y="25907"/>
                  </a:lnTo>
                  <a:lnTo>
                    <a:pt x="3734943" y="25907"/>
                  </a:lnTo>
                  <a:lnTo>
                    <a:pt x="3734943" y="1295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7898" y="2894838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5">
                  <a:moveTo>
                    <a:pt x="1310639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310639" y="429768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43864" y="3859785"/>
            <a:ext cx="1747520" cy="399253"/>
          </a:xfrm>
          <a:prstGeom prst="rect">
            <a:avLst/>
          </a:prstGeom>
          <a:ln w="19812">
            <a:solidFill>
              <a:srgbClr val="FFFFFF"/>
            </a:solidFill>
          </a:ln>
        </p:spPr>
        <p:txBody>
          <a:bodyPr vert="horz" wrap="square" lIns="0" tIns="151552" rIns="0" bIns="0" rtlCol="0">
            <a:spAutoFit/>
          </a:bodyPr>
          <a:lstStyle/>
          <a:p>
            <a:pPr marL="380990">
              <a:spcBef>
                <a:spcPts val="1192"/>
              </a:spcBef>
            </a:pPr>
            <a:r>
              <a:rPr sz="1600" spc="-200" dirty="0">
                <a:solidFill>
                  <a:srgbClr val="FFFFFF"/>
                </a:solidFill>
                <a:latin typeface="Arial"/>
                <a:cs typeface="Arial"/>
              </a:rPr>
              <a:t>FC</a:t>
            </a:r>
            <a:r>
              <a:rPr sz="1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3" dirty="0">
                <a:solidFill>
                  <a:srgbClr val="FFFFFF"/>
                </a:solidFill>
                <a:latin typeface="Arial"/>
                <a:cs typeface="Arial"/>
              </a:rPr>
              <a:t>Runtime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93160" y="4333240"/>
            <a:ext cx="931333" cy="786553"/>
          </a:xfrm>
          <a:custGeom>
            <a:avLst/>
            <a:gdLst/>
            <a:ahLst/>
            <a:cxnLst/>
            <a:rect l="l" t="t" r="r" b="b"/>
            <a:pathLst>
              <a:path w="698500" h="589914">
                <a:moveTo>
                  <a:pt x="697992" y="98297"/>
                </a:moveTo>
                <a:lnTo>
                  <a:pt x="670571" y="136534"/>
                </a:lnTo>
                <a:lnTo>
                  <a:pt x="595788" y="167782"/>
                </a:lnTo>
                <a:lnTo>
                  <a:pt x="544140" y="179792"/>
                </a:lnTo>
                <a:lnTo>
                  <a:pt x="484858" y="188862"/>
                </a:lnTo>
                <a:lnTo>
                  <a:pt x="419342" y="194596"/>
                </a:lnTo>
                <a:lnTo>
                  <a:pt x="348996" y="196595"/>
                </a:lnTo>
                <a:lnTo>
                  <a:pt x="278649" y="194596"/>
                </a:lnTo>
                <a:lnTo>
                  <a:pt x="213133" y="188862"/>
                </a:lnTo>
                <a:lnTo>
                  <a:pt x="153851" y="179792"/>
                </a:lnTo>
                <a:lnTo>
                  <a:pt x="102203" y="167782"/>
                </a:lnTo>
                <a:lnTo>
                  <a:pt x="59592" y="153231"/>
                </a:lnTo>
                <a:lnTo>
                  <a:pt x="7088" y="118091"/>
                </a:lnTo>
                <a:lnTo>
                  <a:pt x="0" y="98297"/>
                </a:lnTo>
              </a:path>
              <a:path w="698500" h="589914">
                <a:moveTo>
                  <a:pt x="0" y="98297"/>
                </a:moveTo>
                <a:lnTo>
                  <a:pt x="27420" y="60061"/>
                </a:lnTo>
                <a:lnTo>
                  <a:pt x="102203" y="28813"/>
                </a:lnTo>
                <a:lnTo>
                  <a:pt x="153851" y="16803"/>
                </a:lnTo>
                <a:lnTo>
                  <a:pt x="213133" y="7733"/>
                </a:lnTo>
                <a:lnTo>
                  <a:pt x="278649" y="1999"/>
                </a:lnTo>
                <a:lnTo>
                  <a:pt x="348996" y="0"/>
                </a:lnTo>
                <a:lnTo>
                  <a:pt x="419342" y="1999"/>
                </a:lnTo>
                <a:lnTo>
                  <a:pt x="484858" y="7733"/>
                </a:lnTo>
                <a:lnTo>
                  <a:pt x="544140" y="16803"/>
                </a:lnTo>
                <a:lnTo>
                  <a:pt x="595788" y="28813"/>
                </a:lnTo>
                <a:lnTo>
                  <a:pt x="638399" y="43364"/>
                </a:lnTo>
                <a:lnTo>
                  <a:pt x="690903" y="78504"/>
                </a:lnTo>
                <a:lnTo>
                  <a:pt x="697992" y="98297"/>
                </a:lnTo>
                <a:lnTo>
                  <a:pt x="697992" y="491489"/>
                </a:lnTo>
                <a:lnTo>
                  <a:pt x="670571" y="529726"/>
                </a:lnTo>
                <a:lnTo>
                  <a:pt x="595788" y="560974"/>
                </a:lnTo>
                <a:lnTo>
                  <a:pt x="544140" y="572984"/>
                </a:lnTo>
                <a:lnTo>
                  <a:pt x="484858" y="582054"/>
                </a:lnTo>
                <a:lnTo>
                  <a:pt x="419342" y="587788"/>
                </a:lnTo>
                <a:lnTo>
                  <a:pt x="348996" y="589788"/>
                </a:lnTo>
                <a:lnTo>
                  <a:pt x="278649" y="587788"/>
                </a:lnTo>
                <a:lnTo>
                  <a:pt x="213133" y="582054"/>
                </a:lnTo>
                <a:lnTo>
                  <a:pt x="153851" y="572984"/>
                </a:lnTo>
                <a:lnTo>
                  <a:pt x="102203" y="560974"/>
                </a:lnTo>
                <a:lnTo>
                  <a:pt x="59592" y="546423"/>
                </a:lnTo>
                <a:lnTo>
                  <a:pt x="7088" y="511283"/>
                </a:lnTo>
                <a:lnTo>
                  <a:pt x="0" y="491489"/>
                </a:lnTo>
                <a:lnTo>
                  <a:pt x="0" y="9829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 txBox="1"/>
          <p:nvPr/>
        </p:nvSpPr>
        <p:spPr>
          <a:xfrm>
            <a:off x="3850810" y="4604680"/>
            <a:ext cx="613833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60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r>
              <a:rPr sz="1333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3" spc="-60" dirty="0">
                <a:solidFill>
                  <a:srgbClr val="FFFFFF"/>
                </a:solidFill>
                <a:latin typeface="Arial"/>
                <a:cs typeface="Arial"/>
              </a:rPr>
              <a:t>Disk</a:t>
            </a:r>
            <a:endParaRPr sz="1333">
              <a:latin typeface="Arial"/>
              <a:cs typeface="Arial"/>
            </a:endParaRPr>
          </a:p>
          <a:p>
            <a:pPr marL="88051"/>
            <a:r>
              <a:rPr sz="1333" spc="-6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333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693160" y="5251704"/>
            <a:ext cx="931333" cy="789093"/>
          </a:xfrm>
          <a:custGeom>
            <a:avLst/>
            <a:gdLst/>
            <a:ahLst/>
            <a:cxnLst/>
            <a:rect l="l" t="t" r="r" b="b"/>
            <a:pathLst>
              <a:path w="698500" h="591820">
                <a:moveTo>
                  <a:pt x="697992" y="98552"/>
                </a:moveTo>
                <a:lnTo>
                  <a:pt x="670571" y="136914"/>
                </a:lnTo>
                <a:lnTo>
                  <a:pt x="595788" y="168240"/>
                </a:lnTo>
                <a:lnTo>
                  <a:pt x="544140" y="180273"/>
                </a:lnTo>
                <a:lnTo>
                  <a:pt x="484858" y="189359"/>
                </a:lnTo>
                <a:lnTo>
                  <a:pt x="419342" y="195101"/>
                </a:lnTo>
                <a:lnTo>
                  <a:pt x="348996" y="197104"/>
                </a:lnTo>
                <a:lnTo>
                  <a:pt x="278649" y="195101"/>
                </a:lnTo>
                <a:lnTo>
                  <a:pt x="213133" y="189359"/>
                </a:lnTo>
                <a:lnTo>
                  <a:pt x="153851" y="180273"/>
                </a:lnTo>
                <a:lnTo>
                  <a:pt x="102203" y="168240"/>
                </a:lnTo>
                <a:lnTo>
                  <a:pt x="59592" y="153654"/>
                </a:lnTo>
                <a:lnTo>
                  <a:pt x="7088" y="118414"/>
                </a:lnTo>
                <a:lnTo>
                  <a:pt x="0" y="98552"/>
                </a:lnTo>
              </a:path>
              <a:path w="698500" h="591820">
                <a:moveTo>
                  <a:pt x="0" y="98552"/>
                </a:moveTo>
                <a:lnTo>
                  <a:pt x="27420" y="60189"/>
                </a:lnTo>
                <a:lnTo>
                  <a:pt x="102203" y="28863"/>
                </a:lnTo>
                <a:lnTo>
                  <a:pt x="153851" y="16830"/>
                </a:lnTo>
                <a:lnTo>
                  <a:pt x="213133" y="7744"/>
                </a:lnTo>
                <a:lnTo>
                  <a:pt x="278649" y="2002"/>
                </a:lnTo>
                <a:lnTo>
                  <a:pt x="348996" y="0"/>
                </a:lnTo>
                <a:lnTo>
                  <a:pt x="419342" y="2002"/>
                </a:lnTo>
                <a:lnTo>
                  <a:pt x="484858" y="7744"/>
                </a:lnTo>
                <a:lnTo>
                  <a:pt x="544140" y="16830"/>
                </a:lnTo>
                <a:lnTo>
                  <a:pt x="595788" y="28863"/>
                </a:lnTo>
                <a:lnTo>
                  <a:pt x="638399" y="43449"/>
                </a:lnTo>
                <a:lnTo>
                  <a:pt x="690903" y="78689"/>
                </a:lnTo>
                <a:lnTo>
                  <a:pt x="697992" y="98552"/>
                </a:lnTo>
                <a:lnTo>
                  <a:pt x="697992" y="492760"/>
                </a:lnTo>
                <a:lnTo>
                  <a:pt x="670571" y="531122"/>
                </a:lnTo>
                <a:lnTo>
                  <a:pt x="595788" y="562448"/>
                </a:lnTo>
                <a:lnTo>
                  <a:pt x="544140" y="574481"/>
                </a:lnTo>
                <a:lnTo>
                  <a:pt x="484858" y="583567"/>
                </a:lnTo>
                <a:lnTo>
                  <a:pt x="419342" y="589309"/>
                </a:lnTo>
                <a:lnTo>
                  <a:pt x="348996" y="591312"/>
                </a:lnTo>
                <a:lnTo>
                  <a:pt x="278649" y="589309"/>
                </a:lnTo>
                <a:lnTo>
                  <a:pt x="213133" y="583567"/>
                </a:lnTo>
                <a:lnTo>
                  <a:pt x="153851" y="574481"/>
                </a:lnTo>
                <a:lnTo>
                  <a:pt x="102203" y="562448"/>
                </a:lnTo>
                <a:lnTo>
                  <a:pt x="59592" y="547862"/>
                </a:lnTo>
                <a:lnTo>
                  <a:pt x="7088" y="512622"/>
                </a:lnTo>
                <a:lnTo>
                  <a:pt x="0" y="492760"/>
                </a:lnTo>
                <a:lnTo>
                  <a:pt x="0" y="98552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 txBox="1"/>
          <p:nvPr/>
        </p:nvSpPr>
        <p:spPr>
          <a:xfrm>
            <a:off x="3913801" y="5524736"/>
            <a:ext cx="487680" cy="42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553" marR="6773" indent="-8466">
              <a:spcBef>
                <a:spcPts val="127"/>
              </a:spcBef>
            </a:pPr>
            <a:r>
              <a:rPr sz="1333" spc="-93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1333" spc="-27" dirty="0">
                <a:solidFill>
                  <a:srgbClr val="FFFFFF"/>
                </a:solidFill>
                <a:latin typeface="Arial"/>
                <a:cs typeface="Arial"/>
              </a:rPr>
              <a:t>rn</a:t>
            </a:r>
            <a:r>
              <a:rPr sz="1333" spc="-93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33" spc="13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1333" spc="-53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33" spc="-67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33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33" spc="-6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0316" y="5081694"/>
            <a:ext cx="1774613" cy="600287"/>
            <a:chOff x="697737" y="3811270"/>
            <a:chExt cx="1330960" cy="450215"/>
          </a:xfrm>
        </p:grpSpPr>
        <p:sp>
          <p:nvSpPr>
            <p:cNvPr id="44" name="object 44"/>
            <p:cNvSpPr/>
            <p:nvPr/>
          </p:nvSpPr>
          <p:spPr>
            <a:xfrm>
              <a:off x="707897" y="3821430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5">
                  <a:moveTo>
                    <a:pt x="1310639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310639" y="429768"/>
                  </a:lnTo>
                  <a:lnTo>
                    <a:pt x="1310639" y="0"/>
                  </a:lnTo>
                  <a:close/>
                </a:path>
              </a:pathLst>
            </a:custGeom>
            <a:solidFill>
              <a:srgbClr val="00A0C8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07897" y="3821430"/>
              <a:ext cx="1310640" cy="429895"/>
            </a:xfrm>
            <a:custGeom>
              <a:avLst/>
              <a:gdLst/>
              <a:ahLst/>
              <a:cxnLst/>
              <a:rect l="l" t="t" r="r" b="b"/>
              <a:pathLst>
                <a:path w="1310639" h="429895">
                  <a:moveTo>
                    <a:pt x="0" y="429768"/>
                  </a:moveTo>
                  <a:lnTo>
                    <a:pt x="1310639" y="429768"/>
                  </a:lnTo>
                  <a:lnTo>
                    <a:pt x="1310639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9812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095383" y="5231317"/>
            <a:ext cx="144526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67" dirty="0">
                <a:solidFill>
                  <a:srgbClr val="FFFFFF"/>
                </a:solidFill>
                <a:latin typeface="Arial"/>
                <a:cs typeface="Arial"/>
              </a:rPr>
              <a:t>Firecracker</a:t>
            </a:r>
            <a:r>
              <a:rPr sz="1600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47" dirty="0">
                <a:solidFill>
                  <a:srgbClr val="FFFFFF"/>
                </a:solidFill>
                <a:latin typeface="Arial"/>
                <a:cs typeface="Arial"/>
              </a:rPr>
              <a:t>VMM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633473" y="2535935"/>
            <a:ext cx="6405033" cy="3310467"/>
            <a:chOff x="1975104" y="1901951"/>
            <a:chExt cx="4803775" cy="2482850"/>
          </a:xfrm>
        </p:grpSpPr>
        <p:sp>
          <p:nvSpPr>
            <p:cNvPr id="48" name="object 48"/>
            <p:cNvSpPr/>
            <p:nvPr/>
          </p:nvSpPr>
          <p:spPr>
            <a:xfrm>
              <a:off x="1975104" y="1901951"/>
              <a:ext cx="513588" cy="260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2018538" y="1952624"/>
              <a:ext cx="340360" cy="120014"/>
            </a:xfrm>
            <a:custGeom>
              <a:avLst/>
              <a:gdLst/>
              <a:ahLst/>
              <a:cxnLst/>
              <a:rect l="l" t="t" r="r" b="b"/>
              <a:pathLst>
                <a:path w="340360" h="120014">
                  <a:moveTo>
                    <a:pt x="300482" y="59817"/>
                  </a:moveTo>
                  <a:lnTo>
                    <a:pt x="259842" y="95376"/>
                  </a:lnTo>
                  <a:lnTo>
                    <a:pt x="254381" y="100075"/>
                  </a:lnTo>
                  <a:lnTo>
                    <a:pt x="253873" y="108331"/>
                  </a:lnTo>
                  <a:lnTo>
                    <a:pt x="258572" y="113664"/>
                  </a:lnTo>
                  <a:lnTo>
                    <a:pt x="263270" y="119125"/>
                  </a:lnTo>
                  <a:lnTo>
                    <a:pt x="271525" y="119633"/>
                  </a:lnTo>
                  <a:lnTo>
                    <a:pt x="325047" y="72770"/>
                  </a:lnTo>
                  <a:lnTo>
                    <a:pt x="320167" y="72770"/>
                  </a:lnTo>
                  <a:lnTo>
                    <a:pt x="320167" y="69595"/>
                  </a:lnTo>
                  <a:lnTo>
                    <a:pt x="311657" y="69595"/>
                  </a:lnTo>
                  <a:lnTo>
                    <a:pt x="300482" y="59817"/>
                  </a:lnTo>
                  <a:close/>
                </a:path>
                <a:path w="340360" h="120014">
                  <a:moveTo>
                    <a:pt x="285677" y="46862"/>
                  </a:moveTo>
                  <a:lnTo>
                    <a:pt x="0" y="46862"/>
                  </a:lnTo>
                  <a:lnTo>
                    <a:pt x="0" y="72770"/>
                  </a:lnTo>
                  <a:lnTo>
                    <a:pt x="285677" y="72770"/>
                  </a:lnTo>
                  <a:lnTo>
                    <a:pt x="300481" y="59817"/>
                  </a:lnTo>
                  <a:lnTo>
                    <a:pt x="285677" y="46862"/>
                  </a:lnTo>
                  <a:close/>
                </a:path>
                <a:path w="340360" h="120014">
                  <a:moveTo>
                    <a:pt x="325047" y="46862"/>
                  </a:moveTo>
                  <a:lnTo>
                    <a:pt x="320167" y="46862"/>
                  </a:lnTo>
                  <a:lnTo>
                    <a:pt x="320167" y="72770"/>
                  </a:lnTo>
                  <a:lnTo>
                    <a:pt x="325047" y="72770"/>
                  </a:lnTo>
                  <a:lnTo>
                    <a:pt x="339851" y="59817"/>
                  </a:lnTo>
                  <a:lnTo>
                    <a:pt x="325047" y="46862"/>
                  </a:lnTo>
                  <a:close/>
                </a:path>
                <a:path w="340360" h="120014">
                  <a:moveTo>
                    <a:pt x="311657" y="50037"/>
                  </a:moveTo>
                  <a:lnTo>
                    <a:pt x="300482" y="59817"/>
                  </a:lnTo>
                  <a:lnTo>
                    <a:pt x="311657" y="69595"/>
                  </a:lnTo>
                  <a:lnTo>
                    <a:pt x="311657" y="50037"/>
                  </a:lnTo>
                  <a:close/>
                </a:path>
                <a:path w="340360" h="120014">
                  <a:moveTo>
                    <a:pt x="320167" y="50037"/>
                  </a:moveTo>
                  <a:lnTo>
                    <a:pt x="311657" y="50037"/>
                  </a:lnTo>
                  <a:lnTo>
                    <a:pt x="311657" y="69595"/>
                  </a:lnTo>
                  <a:lnTo>
                    <a:pt x="320167" y="69595"/>
                  </a:lnTo>
                  <a:lnTo>
                    <a:pt x="320167" y="50037"/>
                  </a:lnTo>
                  <a:close/>
                </a:path>
                <a:path w="340360" h="120014">
                  <a:moveTo>
                    <a:pt x="271525" y="0"/>
                  </a:moveTo>
                  <a:lnTo>
                    <a:pt x="263270" y="507"/>
                  </a:lnTo>
                  <a:lnTo>
                    <a:pt x="258572" y="5968"/>
                  </a:lnTo>
                  <a:lnTo>
                    <a:pt x="253873" y="11302"/>
                  </a:lnTo>
                  <a:lnTo>
                    <a:pt x="254381" y="19557"/>
                  </a:lnTo>
                  <a:lnTo>
                    <a:pt x="259842" y="24256"/>
                  </a:lnTo>
                  <a:lnTo>
                    <a:pt x="300482" y="59817"/>
                  </a:lnTo>
                  <a:lnTo>
                    <a:pt x="311657" y="50037"/>
                  </a:lnTo>
                  <a:lnTo>
                    <a:pt x="320167" y="50037"/>
                  </a:lnTo>
                  <a:lnTo>
                    <a:pt x="320167" y="46862"/>
                  </a:lnTo>
                  <a:lnTo>
                    <a:pt x="325047" y="46862"/>
                  </a:lnTo>
                  <a:lnTo>
                    <a:pt x="27152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086856" y="3753611"/>
              <a:ext cx="691896" cy="2606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130289" y="3804284"/>
              <a:ext cx="518159" cy="120014"/>
            </a:xfrm>
            <a:custGeom>
              <a:avLst/>
              <a:gdLst/>
              <a:ahLst/>
              <a:cxnLst/>
              <a:rect l="l" t="t" r="r" b="b"/>
              <a:pathLst>
                <a:path w="518159" h="120014">
                  <a:moveTo>
                    <a:pt x="478677" y="59809"/>
                  </a:moveTo>
                  <a:lnTo>
                    <a:pt x="432688" y="100114"/>
                  </a:lnTo>
                  <a:lnTo>
                    <a:pt x="432054" y="108305"/>
                  </a:lnTo>
                  <a:lnTo>
                    <a:pt x="436880" y="113690"/>
                  </a:lnTo>
                  <a:lnTo>
                    <a:pt x="441579" y="119075"/>
                  </a:lnTo>
                  <a:lnTo>
                    <a:pt x="449707" y="119621"/>
                  </a:lnTo>
                  <a:lnTo>
                    <a:pt x="503221" y="72770"/>
                  </a:lnTo>
                  <a:lnTo>
                    <a:pt x="498348" y="72770"/>
                  </a:lnTo>
                  <a:lnTo>
                    <a:pt x="498348" y="69570"/>
                  </a:lnTo>
                  <a:lnTo>
                    <a:pt x="489838" y="69570"/>
                  </a:lnTo>
                  <a:lnTo>
                    <a:pt x="478677" y="59809"/>
                  </a:lnTo>
                  <a:close/>
                </a:path>
                <a:path w="518159" h="120014">
                  <a:moveTo>
                    <a:pt x="463872" y="46862"/>
                  </a:moveTo>
                  <a:lnTo>
                    <a:pt x="0" y="46862"/>
                  </a:lnTo>
                  <a:lnTo>
                    <a:pt x="0" y="72770"/>
                  </a:lnTo>
                  <a:lnTo>
                    <a:pt x="463872" y="72770"/>
                  </a:lnTo>
                  <a:lnTo>
                    <a:pt x="478677" y="59809"/>
                  </a:lnTo>
                  <a:lnTo>
                    <a:pt x="463872" y="46862"/>
                  </a:lnTo>
                  <a:close/>
                </a:path>
                <a:path w="518159" h="120014">
                  <a:moveTo>
                    <a:pt x="503228" y="46862"/>
                  </a:moveTo>
                  <a:lnTo>
                    <a:pt x="498348" y="46862"/>
                  </a:lnTo>
                  <a:lnTo>
                    <a:pt x="498348" y="72770"/>
                  </a:lnTo>
                  <a:lnTo>
                    <a:pt x="503221" y="72770"/>
                  </a:lnTo>
                  <a:lnTo>
                    <a:pt x="518033" y="59816"/>
                  </a:lnTo>
                  <a:lnTo>
                    <a:pt x="503228" y="46862"/>
                  </a:lnTo>
                  <a:close/>
                </a:path>
                <a:path w="518159" h="120014">
                  <a:moveTo>
                    <a:pt x="489838" y="50037"/>
                  </a:moveTo>
                  <a:lnTo>
                    <a:pt x="478677" y="59809"/>
                  </a:lnTo>
                  <a:lnTo>
                    <a:pt x="489838" y="69570"/>
                  </a:lnTo>
                  <a:lnTo>
                    <a:pt x="489838" y="50037"/>
                  </a:lnTo>
                  <a:close/>
                </a:path>
                <a:path w="518159" h="120014">
                  <a:moveTo>
                    <a:pt x="498348" y="50037"/>
                  </a:moveTo>
                  <a:lnTo>
                    <a:pt x="489838" y="50037"/>
                  </a:lnTo>
                  <a:lnTo>
                    <a:pt x="489838" y="69570"/>
                  </a:lnTo>
                  <a:lnTo>
                    <a:pt x="498348" y="69570"/>
                  </a:lnTo>
                  <a:lnTo>
                    <a:pt x="498348" y="50037"/>
                  </a:lnTo>
                  <a:close/>
                </a:path>
                <a:path w="518159" h="120014">
                  <a:moveTo>
                    <a:pt x="449707" y="0"/>
                  </a:moveTo>
                  <a:lnTo>
                    <a:pt x="441579" y="507"/>
                  </a:lnTo>
                  <a:lnTo>
                    <a:pt x="436880" y="5968"/>
                  </a:lnTo>
                  <a:lnTo>
                    <a:pt x="432054" y="11302"/>
                  </a:lnTo>
                  <a:lnTo>
                    <a:pt x="432688" y="19557"/>
                  </a:lnTo>
                  <a:lnTo>
                    <a:pt x="478677" y="59809"/>
                  </a:lnTo>
                  <a:lnTo>
                    <a:pt x="489838" y="50037"/>
                  </a:lnTo>
                  <a:lnTo>
                    <a:pt x="498348" y="50037"/>
                  </a:lnTo>
                  <a:lnTo>
                    <a:pt x="498348" y="46862"/>
                  </a:lnTo>
                  <a:lnTo>
                    <a:pt x="503228" y="46862"/>
                  </a:lnTo>
                  <a:lnTo>
                    <a:pt x="449707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976628" y="3435095"/>
              <a:ext cx="922019" cy="6781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018538" y="3485768"/>
              <a:ext cx="750570" cy="565150"/>
            </a:xfrm>
            <a:custGeom>
              <a:avLst/>
              <a:gdLst/>
              <a:ahLst/>
              <a:cxnLst/>
              <a:rect l="l" t="t" r="r" b="b"/>
              <a:pathLst>
                <a:path w="750569" h="565150">
                  <a:moveTo>
                    <a:pt x="362204" y="538835"/>
                  </a:moveTo>
                  <a:lnTo>
                    <a:pt x="0" y="538835"/>
                  </a:lnTo>
                  <a:lnTo>
                    <a:pt x="0" y="564743"/>
                  </a:lnTo>
                  <a:lnTo>
                    <a:pt x="382269" y="564743"/>
                  </a:lnTo>
                  <a:lnTo>
                    <a:pt x="388112" y="558952"/>
                  </a:lnTo>
                  <a:lnTo>
                    <a:pt x="388112" y="551789"/>
                  </a:lnTo>
                  <a:lnTo>
                    <a:pt x="362204" y="551789"/>
                  </a:lnTo>
                  <a:lnTo>
                    <a:pt x="362204" y="538835"/>
                  </a:lnTo>
                  <a:close/>
                </a:path>
                <a:path w="750569" h="565150">
                  <a:moveTo>
                    <a:pt x="696141" y="46862"/>
                  </a:moveTo>
                  <a:lnTo>
                    <a:pt x="368045" y="46862"/>
                  </a:lnTo>
                  <a:lnTo>
                    <a:pt x="362204" y="52704"/>
                  </a:lnTo>
                  <a:lnTo>
                    <a:pt x="362204" y="551789"/>
                  </a:lnTo>
                  <a:lnTo>
                    <a:pt x="375157" y="538835"/>
                  </a:lnTo>
                  <a:lnTo>
                    <a:pt x="388112" y="538835"/>
                  </a:lnTo>
                  <a:lnTo>
                    <a:pt x="388112" y="72770"/>
                  </a:lnTo>
                  <a:lnTo>
                    <a:pt x="375157" y="72770"/>
                  </a:lnTo>
                  <a:lnTo>
                    <a:pt x="388112" y="59816"/>
                  </a:lnTo>
                  <a:lnTo>
                    <a:pt x="710946" y="59816"/>
                  </a:lnTo>
                  <a:lnTo>
                    <a:pt x="696141" y="46862"/>
                  </a:lnTo>
                  <a:close/>
                </a:path>
                <a:path w="750569" h="565150">
                  <a:moveTo>
                    <a:pt x="388112" y="538835"/>
                  </a:moveTo>
                  <a:lnTo>
                    <a:pt x="375157" y="538835"/>
                  </a:lnTo>
                  <a:lnTo>
                    <a:pt x="362204" y="551789"/>
                  </a:lnTo>
                  <a:lnTo>
                    <a:pt x="388112" y="551789"/>
                  </a:lnTo>
                  <a:lnTo>
                    <a:pt x="388112" y="538835"/>
                  </a:lnTo>
                  <a:close/>
                </a:path>
                <a:path w="750569" h="565150">
                  <a:moveTo>
                    <a:pt x="710946" y="59816"/>
                  </a:moveTo>
                  <a:lnTo>
                    <a:pt x="664972" y="100075"/>
                  </a:lnTo>
                  <a:lnTo>
                    <a:pt x="664337" y="108330"/>
                  </a:lnTo>
                  <a:lnTo>
                    <a:pt x="673862" y="119125"/>
                  </a:lnTo>
                  <a:lnTo>
                    <a:pt x="681989" y="119633"/>
                  </a:lnTo>
                  <a:lnTo>
                    <a:pt x="735511" y="72770"/>
                  </a:lnTo>
                  <a:lnTo>
                    <a:pt x="730631" y="72770"/>
                  </a:lnTo>
                  <a:lnTo>
                    <a:pt x="730631" y="69595"/>
                  </a:lnTo>
                  <a:lnTo>
                    <a:pt x="722122" y="69595"/>
                  </a:lnTo>
                  <a:lnTo>
                    <a:pt x="710946" y="59816"/>
                  </a:lnTo>
                  <a:close/>
                </a:path>
                <a:path w="750569" h="565150">
                  <a:moveTo>
                    <a:pt x="388112" y="59816"/>
                  </a:moveTo>
                  <a:lnTo>
                    <a:pt x="375157" y="72770"/>
                  </a:lnTo>
                  <a:lnTo>
                    <a:pt x="388112" y="72770"/>
                  </a:lnTo>
                  <a:lnTo>
                    <a:pt x="388112" y="59816"/>
                  </a:lnTo>
                  <a:close/>
                </a:path>
                <a:path w="750569" h="565150">
                  <a:moveTo>
                    <a:pt x="710946" y="59816"/>
                  </a:moveTo>
                  <a:lnTo>
                    <a:pt x="388112" y="59816"/>
                  </a:lnTo>
                  <a:lnTo>
                    <a:pt x="388112" y="72770"/>
                  </a:lnTo>
                  <a:lnTo>
                    <a:pt x="696141" y="72770"/>
                  </a:lnTo>
                  <a:lnTo>
                    <a:pt x="710946" y="59816"/>
                  </a:lnTo>
                  <a:close/>
                </a:path>
                <a:path w="750569" h="565150">
                  <a:moveTo>
                    <a:pt x="735511" y="46862"/>
                  </a:moveTo>
                  <a:lnTo>
                    <a:pt x="730631" y="46862"/>
                  </a:lnTo>
                  <a:lnTo>
                    <a:pt x="730631" y="72770"/>
                  </a:lnTo>
                  <a:lnTo>
                    <a:pt x="735511" y="72770"/>
                  </a:lnTo>
                  <a:lnTo>
                    <a:pt x="750316" y="59816"/>
                  </a:lnTo>
                  <a:lnTo>
                    <a:pt x="735511" y="46862"/>
                  </a:lnTo>
                  <a:close/>
                </a:path>
                <a:path w="750569" h="565150">
                  <a:moveTo>
                    <a:pt x="722122" y="50037"/>
                  </a:moveTo>
                  <a:lnTo>
                    <a:pt x="710946" y="59816"/>
                  </a:lnTo>
                  <a:lnTo>
                    <a:pt x="722122" y="69595"/>
                  </a:lnTo>
                  <a:lnTo>
                    <a:pt x="722122" y="50037"/>
                  </a:lnTo>
                  <a:close/>
                </a:path>
                <a:path w="750569" h="565150">
                  <a:moveTo>
                    <a:pt x="730631" y="50037"/>
                  </a:moveTo>
                  <a:lnTo>
                    <a:pt x="722122" y="50037"/>
                  </a:lnTo>
                  <a:lnTo>
                    <a:pt x="722122" y="69595"/>
                  </a:lnTo>
                  <a:lnTo>
                    <a:pt x="730631" y="69595"/>
                  </a:lnTo>
                  <a:lnTo>
                    <a:pt x="730631" y="50037"/>
                  </a:lnTo>
                  <a:close/>
                </a:path>
                <a:path w="750569" h="565150">
                  <a:moveTo>
                    <a:pt x="681989" y="0"/>
                  </a:moveTo>
                  <a:lnTo>
                    <a:pt x="673862" y="507"/>
                  </a:lnTo>
                  <a:lnTo>
                    <a:pt x="664337" y="11302"/>
                  </a:lnTo>
                  <a:lnTo>
                    <a:pt x="664972" y="19557"/>
                  </a:lnTo>
                  <a:lnTo>
                    <a:pt x="710946" y="59816"/>
                  </a:lnTo>
                  <a:lnTo>
                    <a:pt x="722122" y="50037"/>
                  </a:lnTo>
                  <a:lnTo>
                    <a:pt x="730631" y="50037"/>
                  </a:lnTo>
                  <a:lnTo>
                    <a:pt x="730631" y="46862"/>
                  </a:lnTo>
                  <a:lnTo>
                    <a:pt x="735511" y="46862"/>
                  </a:lnTo>
                  <a:lnTo>
                    <a:pt x="68198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976628" y="4000500"/>
              <a:ext cx="922019" cy="3840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018538" y="4023359"/>
              <a:ext cx="750570" cy="270510"/>
            </a:xfrm>
            <a:custGeom>
              <a:avLst/>
              <a:gdLst/>
              <a:ahLst/>
              <a:cxnLst/>
              <a:rect l="l" t="t" r="r" b="b"/>
              <a:pathLst>
                <a:path w="750569" h="270510">
                  <a:moveTo>
                    <a:pt x="710982" y="210712"/>
                  </a:moveTo>
                  <a:lnTo>
                    <a:pt x="664972" y="251015"/>
                  </a:lnTo>
                  <a:lnTo>
                    <a:pt x="664337" y="259194"/>
                  </a:lnTo>
                  <a:lnTo>
                    <a:pt x="669036" y="264579"/>
                  </a:lnTo>
                  <a:lnTo>
                    <a:pt x="673862" y="269963"/>
                  </a:lnTo>
                  <a:lnTo>
                    <a:pt x="681989" y="270509"/>
                  </a:lnTo>
                  <a:lnTo>
                    <a:pt x="735501" y="223672"/>
                  </a:lnTo>
                  <a:lnTo>
                    <a:pt x="730631" y="223672"/>
                  </a:lnTo>
                  <a:lnTo>
                    <a:pt x="730631" y="220459"/>
                  </a:lnTo>
                  <a:lnTo>
                    <a:pt x="722122" y="220459"/>
                  </a:lnTo>
                  <a:lnTo>
                    <a:pt x="710982" y="210712"/>
                  </a:lnTo>
                  <a:close/>
                </a:path>
                <a:path w="750569" h="270510">
                  <a:moveTo>
                    <a:pt x="362204" y="12953"/>
                  </a:moveTo>
                  <a:lnTo>
                    <a:pt x="362204" y="217868"/>
                  </a:lnTo>
                  <a:lnTo>
                    <a:pt x="368045" y="223672"/>
                  </a:lnTo>
                  <a:lnTo>
                    <a:pt x="696170" y="223672"/>
                  </a:lnTo>
                  <a:lnTo>
                    <a:pt x="710975" y="210718"/>
                  </a:lnTo>
                  <a:lnTo>
                    <a:pt x="388105" y="210712"/>
                  </a:lnTo>
                  <a:lnTo>
                    <a:pt x="375157" y="197764"/>
                  </a:lnTo>
                  <a:lnTo>
                    <a:pt x="388112" y="197764"/>
                  </a:lnTo>
                  <a:lnTo>
                    <a:pt x="388112" y="25907"/>
                  </a:lnTo>
                  <a:lnTo>
                    <a:pt x="375157" y="25907"/>
                  </a:lnTo>
                  <a:lnTo>
                    <a:pt x="362204" y="12953"/>
                  </a:lnTo>
                  <a:close/>
                </a:path>
                <a:path w="750569" h="270510">
                  <a:moveTo>
                    <a:pt x="735504" y="197764"/>
                  </a:moveTo>
                  <a:lnTo>
                    <a:pt x="730631" y="197764"/>
                  </a:lnTo>
                  <a:lnTo>
                    <a:pt x="730631" y="223672"/>
                  </a:lnTo>
                  <a:lnTo>
                    <a:pt x="735501" y="223672"/>
                  </a:lnTo>
                  <a:lnTo>
                    <a:pt x="750316" y="210718"/>
                  </a:lnTo>
                  <a:lnTo>
                    <a:pt x="735504" y="197764"/>
                  </a:lnTo>
                  <a:close/>
                </a:path>
                <a:path w="750569" h="270510">
                  <a:moveTo>
                    <a:pt x="722122" y="200964"/>
                  </a:moveTo>
                  <a:lnTo>
                    <a:pt x="710982" y="210712"/>
                  </a:lnTo>
                  <a:lnTo>
                    <a:pt x="722122" y="220459"/>
                  </a:lnTo>
                  <a:lnTo>
                    <a:pt x="722122" y="200964"/>
                  </a:lnTo>
                  <a:close/>
                </a:path>
                <a:path w="750569" h="270510">
                  <a:moveTo>
                    <a:pt x="730631" y="200964"/>
                  </a:moveTo>
                  <a:lnTo>
                    <a:pt x="722122" y="200964"/>
                  </a:lnTo>
                  <a:lnTo>
                    <a:pt x="722122" y="220459"/>
                  </a:lnTo>
                  <a:lnTo>
                    <a:pt x="730631" y="220459"/>
                  </a:lnTo>
                  <a:lnTo>
                    <a:pt x="730631" y="200964"/>
                  </a:lnTo>
                  <a:close/>
                </a:path>
                <a:path w="750569" h="270510">
                  <a:moveTo>
                    <a:pt x="388112" y="197764"/>
                  </a:moveTo>
                  <a:lnTo>
                    <a:pt x="375157" y="197764"/>
                  </a:lnTo>
                  <a:lnTo>
                    <a:pt x="388112" y="210718"/>
                  </a:lnTo>
                  <a:lnTo>
                    <a:pt x="388112" y="197764"/>
                  </a:lnTo>
                  <a:close/>
                </a:path>
                <a:path w="750569" h="270510">
                  <a:moveTo>
                    <a:pt x="696184" y="197764"/>
                  </a:moveTo>
                  <a:lnTo>
                    <a:pt x="388112" y="197764"/>
                  </a:lnTo>
                  <a:lnTo>
                    <a:pt x="388112" y="210718"/>
                  </a:lnTo>
                  <a:lnTo>
                    <a:pt x="710982" y="210712"/>
                  </a:lnTo>
                  <a:lnTo>
                    <a:pt x="696184" y="197764"/>
                  </a:lnTo>
                  <a:close/>
                </a:path>
                <a:path w="750569" h="270510">
                  <a:moveTo>
                    <a:pt x="681989" y="150914"/>
                  </a:moveTo>
                  <a:lnTo>
                    <a:pt x="673862" y="151460"/>
                  </a:lnTo>
                  <a:lnTo>
                    <a:pt x="669036" y="156844"/>
                  </a:lnTo>
                  <a:lnTo>
                    <a:pt x="664337" y="162229"/>
                  </a:lnTo>
                  <a:lnTo>
                    <a:pt x="664972" y="170408"/>
                  </a:lnTo>
                  <a:lnTo>
                    <a:pt x="710982" y="210712"/>
                  </a:lnTo>
                  <a:lnTo>
                    <a:pt x="722122" y="200964"/>
                  </a:lnTo>
                  <a:lnTo>
                    <a:pt x="730631" y="200964"/>
                  </a:lnTo>
                  <a:lnTo>
                    <a:pt x="730631" y="197764"/>
                  </a:lnTo>
                  <a:lnTo>
                    <a:pt x="735504" y="197764"/>
                  </a:lnTo>
                  <a:lnTo>
                    <a:pt x="681989" y="150914"/>
                  </a:lnTo>
                  <a:close/>
                </a:path>
                <a:path w="750569" h="270510">
                  <a:moveTo>
                    <a:pt x="382269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362204" y="25907"/>
                  </a:lnTo>
                  <a:lnTo>
                    <a:pt x="362204" y="12953"/>
                  </a:lnTo>
                  <a:lnTo>
                    <a:pt x="388112" y="12953"/>
                  </a:lnTo>
                  <a:lnTo>
                    <a:pt x="388112" y="5803"/>
                  </a:lnTo>
                  <a:lnTo>
                    <a:pt x="382269" y="0"/>
                  </a:lnTo>
                  <a:close/>
                </a:path>
                <a:path w="750569" h="270510">
                  <a:moveTo>
                    <a:pt x="388112" y="12953"/>
                  </a:moveTo>
                  <a:lnTo>
                    <a:pt x="362204" y="12953"/>
                  </a:lnTo>
                  <a:lnTo>
                    <a:pt x="375157" y="25907"/>
                  </a:lnTo>
                  <a:lnTo>
                    <a:pt x="388112" y="25907"/>
                  </a:lnTo>
                  <a:lnTo>
                    <a:pt x="388112" y="12953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3425952" y="3252215"/>
              <a:ext cx="1048512" cy="3672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467862" y="3302888"/>
              <a:ext cx="876935" cy="254635"/>
            </a:xfrm>
            <a:custGeom>
              <a:avLst/>
              <a:gdLst/>
              <a:ahLst/>
              <a:cxnLst/>
              <a:rect l="l" t="t" r="r" b="b"/>
              <a:pathLst>
                <a:path w="876935" h="254635">
                  <a:moveTo>
                    <a:pt x="425576" y="228600"/>
                  </a:moveTo>
                  <a:lnTo>
                    <a:pt x="0" y="228600"/>
                  </a:lnTo>
                  <a:lnTo>
                    <a:pt x="0" y="254508"/>
                  </a:lnTo>
                  <a:lnTo>
                    <a:pt x="445642" y="254508"/>
                  </a:lnTo>
                  <a:lnTo>
                    <a:pt x="451485" y="248666"/>
                  </a:lnTo>
                  <a:lnTo>
                    <a:pt x="451485" y="241554"/>
                  </a:lnTo>
                  <a:lnTo>
                    <a:pt x="425576" y="241554"/>
                  </a:lnTo>
                  <a:lnTo>
                    <a:pt x="425576" y="228600"/>
                  </a:lnTo>
                  <a:close/>
                </a:path>
                <a:path w="876935" h="254635">
                  <a:moveTo>
                    <a:pt x="822760" y="46862"/>
                  </a:moveTo>
                  <a:lnTo>
                    <a:pt x="431291" y="46862"/>
                  </a:lnTo>
                  <a:lnTo>
                    <a:pt x="425576" y="52705"/>
                  </a:lnTo>
                  <a:lnTo>
                    <a:pt x="425576" y="241554"/>
                  </a:lnTo>
                  <a:lnTo>
                    <a:pt x="438530" y="228600"/>
                  </a:lnTo>
                  <a:lnTo>
                    <a:pt x="451485" y="228600"/>
                  </a:lnTo>
                  <a:lnTo>
                    <a:pt x="451485" y="72771"/>
                  </a:lnTo>
                  <a:lnTo>
                    <a:pt x="438530" y="72771"/>
                  </a:lnTo>
                  <a:lnTo>
                    <a:pt x="451485" y="59817"/>
                  </a:lnTo>
                  <a:lnTo>
                    <a:pt x="837564" y="59817"/>
                  </a:lnTo>
                  <a:lnTo>
                    <a:pt x="822760" y="46862"/>
                  </a:lnTo>
                  <a:close/>
                </a:path>
                <a:path w="876935" h="254635">
                  <a:moveTo>
                    <a:pt x="451485" y="228600"/>
                  </a:moveTo>
                  <a:lnTo>
                    <a:pt x="438530" y="228600"/>
                  </a:lnTo>
                  <a:lnTo>
                    <a:pt x="425576" y="241554"/>
                  </a:lnTo>
                  <a:lnTo>
                    <a:pt x="451485" y="241554"/>
                  </a:lnTo>
                  <a:lnTo>
                    <a:pt x="451485" y="228600"/>
                  </a:lnTo>
                  <a:close/>
                </a:path>
                <a:path w="876935" h="254635">
                  <a:moveTo>
                    <a:pt x="837564" y="59817"/>
                  </a:moveTo>
                  <a:lnTo>
                    <a:pt x="791590" y="100075"/>
                  </a:lnTo>
                  <a:lnTo>
                    <a:pt x="791083" y="108331"/>
                  </a:lnTo>
                  <a:lnTo>
                    <a:pt x="795782" y="113665"/>
                  </a:lnTo>
                  <a:lnTo>
                    <a:pt x="800480" y="119125"/>
                  </a:lnTo>
                  <a:lnTo>
                    <a:pt x="808609" y="119634"/>
                  </a:lnTo>
                  <a:lnTo>
                    <a:pt x="814070" y="114935"/>
                  </a:lnTo>
                  <a:lnTo>
                    <a:pt x="862160" y="72771"/>
                  </a:lnTo>
                  <a:lnTo>
                    <a:pt x="857376" y="72771"/>
                  </a:lnTo>
                  <a:lnTo>
                    <a:pt x="857376" y="69596"/>
                  </a:lnTo>
                  <a:lnTo>
                    <a:pt x="848740" y="69596"/>
                  </a:lnTo>
                  <a:lnTo>
                    <a:pt x="837564" y="59817"/>
                  </a:lnTo>
                  <a:close/>
                </a:path>
                <a:path w="876935" h="254635">
                  <a:moveTo>
                    <a:pt x="451485" y="59817"/>
                  </a:moveTo>
                  <a:lnTo>
                    <a:pt x="438530" y="72771"/>
                  </a:lnTo>
                  <a:lnTo>
                    <a:pt x="451485" y="72771"/>
                  </a:lnTo>
                  <a:lnTo>
                    <a:pt x="451485" y="59817"/>
                  </a:lnTo>
                  <a:close/>
                </a:path>
                <a:path w="876935" h="254635">
                  <a:moveTo>
                    <a:pt x="837564" y="59817"/>
                  </a:moveTo>
                  <a:lnTo>
                    <a:pt x="451485" y="59817"/>
                  </a:lnTo>
                  <a:lnTo>
                    <a:pt x="451485" y="72771"/>
                  </a:lnTo>
                  <a:lnTo>
                    <a:pt x="822760" y="72771"/>
                  </a:lnTo>
                  <a:lnTo>
                    <a:pt x="837564" y="59817"/>
                  </a:lnTo>
                  <a:close/>
                </a:path>
                <a:path w="876935" h="254635">
                  <a:moveTo>
                    <a:pt x="862160" y="46862"/>
                  </a:moveTo>
                  <a:lnTo>
                    <a:pt x="857376" y="46862"/>
                  </a:lnTo>
                  <a:lnTo>
                    <a:pt x="857376" y="72771"/>
                  </a:lnTo>
                  <a:lnTo>
                    <a:pt x="862160" y="72771"/>
                  </a:lnTo>
                  <a:lnTo>
                    <a:pt x="876935" y="59817"/>
                  </a:lnTo>
                  <a:lnTo>
                    <a:pt x="862160" y="46862"/>
                  </a:lnTo>
                  <a:close/>
                </a:path>
                <a:path w="876935" h="254635">
                  <a:moveTo>
                    <a:pt x="848740" y="50037"/>
                  </a:moveTo>
                  <a:lnTo>
                    <a:pt x="837564" y="59817"/>
                  </a:lnTo>
                  <a:lnTo>
                    <a:pt x="848740" y="69596"/>
                  </a:lnTo>
                  <a:lnTo>
                    <a:pt x="848740" y="50037"/>
                  </a:lnTo>
                  <a:close/>
                </a:path>
                <a:path w="876935" h="254635">
                  <a:moveTo>
                    <a:pt x="857376" y="50037"/>
                  </a:moveTo>
                  <a:lnTo>
                    <a:pt x="848740" y="50037"/>
                  </a:lnTo>
                  <a:lnTo>
                    <a:pt x="848740" y="69596"/>
                  </a:lnTo>
                  <a:lnTo>
                    <a:pt x="857376" y="69596"/>
                  </a:lnTo>
                  <a:lnTo>
                    <a:pt x="857376" y="50037"/>
                  </a:lnTo>
                  <a:close/>
                </a:path>
                <a:path w="876935" h="254635">
                  <a:moveTo>
                    <a:pt x="808609" y="0"/>
                  </a:moveTo>
                  <a:lnTo>
                    <a:pt x="800480" y="508"/>
                  </a:lnTo>
                  <a:lnTo>
                    <a:pt x="795782" y="5968"/>
                  </a:lnTo>
                  <a:lnTo>
                    <a:pt x="791083" y="11303"/>
                  </a:lnTo>
                  <a:lnTo>
                    <a:pt x="791590" y="19558"/>
                  </a:lnTo>
                  <a:lnTo>
                    <a:pt x="837564" y="59817"/>
                  </a:lnTo>
                  <a:lnTo>
                    <a:pt x="848740" y="50037"/>
                  </a:lnTo>
                  <a:lnTo>
                    <a:pt x="857376" y="50037"/>
                  </a:lnTo>
                  <a:lnTo>
                    <a:pt x="857376" y="46862"/>
                  </a:lnTo>
                  <a:lnTo>
                    <a:pt x="862160" y="46862"/>
                  </a:lnTo>
                  <a:lnTo>
                    <a:pt x="814070" y="4699"/>
                  </a:lnTo>
                  <a:lnTo>
                    <a:pt x="80860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425952" y="3252215"/>
              <a:ext cx="1048512" cy="10576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467862" y="3302888"/>
              <a:ext cx="876935" cy="944880"/>
            </a:xfrm>
            <a:custGeom>
              <a:avLst/>
              <a:gdLst/>
              <a:ahLst/>
              <a:cxnLst/>
              <a:rect l="l" t="t" r="r" b="b"/>
              <a:pathLst>
                <a:path w="876935" h="944879">
                  <a:moveTo>
                    <a:pt x="425576" y="918362"/>
                  </a:moveTo>
                  <a:lnTo>
                    <a:pt x="0" y="918362"/>
                  </a:lnTo>
                  <a:lnTo>
                    <a:pt x="0" y="944270"/>
                  </a:lnTo>
                  <a:lnTo>
                    <a:pt x="445642" y="944270"/>
                  </a:lnTo>
                  <a:lnTo>
                    <a:pt x="451485" y="938466"/>
                  </a:lnTo>
                  <a:lnTo>
                    <a:pt x="451485" y="931316"/>
                  </a:lnTo>
                  <a:lnTo>
                    <a:pt x="425576" y="931316"/>
                  </a:lnTo>
                  <a:lnTo>
                    <a:pt x="425576" y="918362"/>
                  </a:lnTo>
                  <a:close/>
                </a:path>
                <a:path w="876935" h="944879">
                  <a:moveTo>
                    <a:pt x="822760" y="46862"/>
                  </a:moveTo>
                  <a:lnTo>
                    <a:pt x="431291" y="46862"/>
                  </a:lnTo>
                  <a:lnTo>
                    <a:pt x="425576" y="52705"/>
                  </a:lnTo>
                  <a:lnTo>
                    <a:pt x="425576" y="931316"/>
                  </a:lnTo>
                  <a:lnTo>
                    <a:pt x="438530" y="918362"/>
                  </a:lnTo>
                  <a:lnTo>
                    <a:pt x="451485" y="918362"/>
                  </a:lnTo>
                  <a:lnTo>
                    <a:pt x="451485" y="72771"/>
                  </a:lnTo>
                  <a:lnTo>
                    <a:pt x="438530" y="72771"/>
                  </a:lnTo>
                  <a:lnTo>
                    <a:pt x="451485" y="59817"/>
                  </a:lnTo>
                  <a:lnTo>
                    <a:pt x="837564" y="59817"/>
                  </a:lnTo>
                  <a:lnTo>
                    <a:pt x="822760" y="46862"/>
                  </a:lnTo>
                  <a:close/>
                </a:path>
                <a:path w="876935" h="944879">
                  <a:moveTo>
                    <a:pt x="451485" y="918362"/>
                  </a:moveTo>
                  <a:lnTo>
                    <a:pt x="438530" y="918362"/>
                  </a:lnTo>
                  <a:lnTo>
                    <a:pt x="425576" y="931316"/>
                  </a:lnTo>
                  <a:lnTo>
                    <a:pt x="451485" y="931316"/>
                  </a:lnTo>
                  <a:lnTo>
                    <a:pt x="451485" y="918362"/>
                  </a:lnTo>
                  <a:close/>
                </a:path>
                <a:path w="876935" h="944879">
                  <a:moveTo>
                    <a:pt x="837564" y="59817"/>
                  </a:moveTo>
                  <a:lnTo>
                    <a:pt x="791590" y="100075"/>
                  </a:lnTo>
                  <a:lnTo>
                    <a:pt x="791083" y="108331"/>
                  </a:lnTo>
                  <a:lnTo>
                    <a:pt x="795782" y="113665"/>
                  </a:lnTo>
                  <a:lnTo>
                    <a:pt x="800480" y="119125"/>
                  </a:lnTo>
                  <a:lnTo>
                    <a:pt x="808609" y="119634"/>
                  </a:lnTo>
                  <a:lnTo>
                    <a:pt x="814070" y="114935"/>
                  </a:lnTo>
                  <a:lnTo>
                    <a:pt x="862160" y="72771"/>
                  </a:lnTo>
                  <a:lnTo>
                    <a:pt x="857376" y="72771"/>
                  </a:lnTo>
                  <a:lnTo>
                    <a:pt x="857376" y="69596"/>
                  </a:lnTo>
                  <a:lnTo>
                    <a:pt x="848740" y="69596"/>
                  </a:lnTo>
                  <a:lnTo>
                    <a:pt x="837564" y="59817"/>
                  </a:lnTo>
                  <a:close/>
                </a:path>
                <a:path w="876935" h="944879">
                  <a:moveTo>
                    <a:pt x="451485" y="59817"/>
                  </a:moveTo>
                  <a:lnTo>
                    <a:pt x="438530" y="72771"/>
                  </a:lnTo>
                  <a:lnTo>
                    <a:pt x="451485" y="72771"/>
                  </a:lnTo>
                  <a:lnTo>
                    <a:pt x="451485" y="59817"/>
                  </a:lnTo>
                  <a:close/>
                </a:path>
                <a:path w="876935" h="944879">
                  <a:moveTo>
                    <a:pt x="837564" y="59817"/>
                  </a:moveTo>
                  <a:lnTo>
                    <a:pt x="451485" y="59817"/>
                  </a:lnTo>
                  <a:lnTo>
                    <a:pt x="451485" y="72771"/>
                  </a:lnTo>
                  <a:lnTo>
                    <a:pt x="822760" y="72771"/>
                  </a:lnTo>
                  <a:lnTo>
                    <a:pt x="837564" y="59817"/>
                  </a:lnTo>
                  <a:close/>
                </a:path>
                <a:path w="876935" h="944879">
                  <a:moveTo>
                    <a:pt x="862160" y="46862"/>
                  </a:moveTo>
                  <a:lnTo>
                    <a:pt x="857376" y="46862"/>
                  </a:lnTo>
                  <a:lnTo>
                    <a:pt x="857376" y="72771"/>
                  </a:lnTo>
                  <a:lnTo>
                    <a:pt x="862160" y="72771"/>
                  </a:lnTo>
                  <a:lnTo>
                    <a:pt x="876935" y="59817"/>
                  </a:lnTo>
                  <a:lnTo>
                    <a:pt x="862160" y="46862"/>
                  </a:lnTo>
                  <a:close/>
                </a:path>
                <a:path w="876935" h="944879">
                  <a:moveTo>
                    <a:pt x="848740" y="50037"/>
                  </a:moveTo>
                  <a:lnTo>
                    <a:pt x="837564" y="59817"/>
                  </a:lnTo>
                  <a:lnTo>
                    <a:pt x="848740" y="69596"/>
                  </a:lnTo>
                  <a:lnTo>
                    <a:pt x="848740" y="50037"/>
                  </a:lnTo>
                  <a:close/>
                </a:path>
                <a:path w="876935" h="944879">
                  <a:moveTo>
                    <a:pt x="857376" y="50037"/>
                  </a:moveTo>
                  <a:lnTo>
                    <a:pt x="848740" y="50037"/>
                  </a:lnTo>
                  <a:lnTo>
                    <a:pt x="848740" y="69596"/>
                  </a:lnTo>
                  <a:lnTo>
                    <a:pt x="857376" y="69596"/>
                  </a:lnTo>
                  <a:lnTo>
                    <a:pt x="857376" y="50037"/>
                  </a:lnTo>
                  <a:close/>
                </a:path>
                <a:path w="876935" h="944879">
                  <a:moveTo>
                    <a:pt x="808609" y="0"/>
                  </a:moveTo>
                  <a:lnTo>
                    <a:pt x="800480" y="508"/>
                  </a:lnTo>
                  <a:lnTo>
                    <a:pt x="795782" y="5968"/>
                  </a:lnTo>
                  <a:lnTo>
                    <a:pt x="791083" y="11303"/>
                  </a:lnTo>
                  <a:lnTo>
                    <a:pt x="791590" y="19558"/>
                  </a:lnTo>
                  <a:lnTo>
                    <a:pt x="837564" y="59817"/>
                  </a:lnTo>
                  <a:lnTo>
                    <a:pt x="848740" y="50037"/>
                  </a:lnTo>
                  <a:lnTo>
                    <a:pt x="857376" y="50037"/>
                  </a:lnTo>
                  <a:lnTo>
                    <a:pt x="857376" y="46862"/>
                  </a:lnTo>
                  <a:lnTo>
                    <a:pt x="862160" y="46862"/>
                  </a:lnTo>
                  <a:lnTo>
                    <a:pt x="814070" y="4699"/>
                  </a:lnTo>
                  <a:lnTo>
                    <a:pt x="80860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343144" y="3299459"/>
              <a:ext cx="260603" cy="5013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413629" y="3321557"/>
              <a:ext cx="120014" cy="328930"/>
            </a:xfrm>
            <a:custGeom>
              <a:avLst/>
              <a:gdLst/>
              <a:ahLst/>
              <a:cxnLst/>
              <a:rect l="l" t="t" r="r" b="b"/>
              <a:pathLst>
                <a:path w="120014" h="328929">
                  <a:moveTo>
                    <a:pt x="11303" y="242824"/>
                  </a:moveTo>
                  <a:lnTo>
                    <a:pt x="5969" y="247523"/>
                  </a:lnTo>
                  <a:lnTo>
                    <a:pt x="508" y="252222"/>
                  </a:lnTo>
                  <a:lnTo>
                    <a:pt x="0" y="260350"/>
                  </a:lnTo>
                  <a:lnTo>
                    <a:pt x="4699" y="265811"/>
                  </a:lnTo>
                  <a:lnTo>
                    <a:pt x="59817" y="328676"/>
                  </a:lnTo>
                  <a:lnTo>
                    <a:pt x="76964" y="309118"/>
                  </a:lnTo>
                  <a:lnTo>
                    <a:pt x="46862" y="309118"/>
                  </a:lnTo>
                  <a:lnTo>
                    <a:pt x="46862" y="274501"/>
                  </a:lnTo>
                  <a:lnTo>
                    <a:pt x="19558" y="243332"/>
                  </a:lnTo>
                  <a:lnTo>
                    <a:pt x="11303" y="242824"/>
                  </a:lnTo>
                  <a:close/>
                </a:path>
                <a:path w="120014" h="328929">
                  <a:moveTo>
                    <a:pt x="46862" y="274501"/>
                  </a:moveTo>
                  <a:lnTo>
                    <a:pt x="46862" y="309118"/>
                  </a:lnTo>
                  <a:lnTo>
                    <a:pt x="72771" y="309118"/>
                  </a:lnTo>
                  <a:lnTo>
                    <a:pt x="72771" y="300482"/>
                  </a:lnTo>
                  <a:lnTo>
                    <a:pt x="50037" y="300482"/>
                  </a:lnTo>
                  <a:lnTo>
                    <a:pt x="59817" y="289306"/>
                  </a:lnTo>
                  <a:lnTo>
                    <a:pt x="46862" y="274501"/>
                  </a:lnTo>
                  <a:close/>
                </a:path>
                <a:path w="120014" h="328929">
                  <a:moveTo>
                    <a:pt x="108331" y="242824"/>
                  </a:moveTo>
                  <a:lnTo>
                    <a:pt x="100075" y="243332"/>
                  </a:lnTo>
                  <a:lnTo>
                    <a:pt x="72771" y="274501"/>
                  </a:lnTo>
                  <a:lnTo>
                    <a:pt x="72771" y="309118"/>
                  </a:lnTo>
                  <a:lnTo>
                    <a:pt x="76964" y="309118"/>
                  </a:lnTo>
                  <a:lnTo>
                    <a:pt x="114935" y="265811"/>
                  </a:lnTo>
                  <a:lnTo>
                    <a:pt x="119634" y="260350"/>
                  </a:lnTo>
                  <a:lnTo>
                    <a:pt x="119125" y="252222"/>
                  </a:lnTo>
                  <a:lnTo>
                    <a:pt x="113665" y="247523"/>
                  </a:lnTo>
                  <a:lnTo>
                    <a:pt x="108331" y="242824"/>
                  </a:lnTo>
                  <a:close/>
                </a:path>
                <a:path w="120014" h="328929">
                  <a:moveTo>
                    <a:pt x="59816" y="289306"/>
                  </a:moveTo>
                  <a:lnTo>
                    <a:pt x="50037" y="300482"/>
                  </a:lnTo>
                  <a:lnTo>
                    <a:pt x="69596" y="300482"/>
                  </a:lnTo>
                  <a:lnTo>
                    <a:pt x="59816" y="289306"/>
                  </a:lnTo>
                  <a:close/>
                </a:path>
                <a:path w="120014" h="328929">
                  <a:moveTo>
                    <a:pt x="72771" y="274501"/>
                  </a:moveTo>
                  <a:lnTo>
                    <a:pt x="59816" y="289306"/>
                  </a:lnTo>
                  <a:lnTo>
                    <a:pt x="69596" y="300482"/>
                  </a:lnTo>
                  <a:lnTo>
                    <a:pt x="72771" y="300482"/>
                  </a:lnTo>
                  <a:lnTo>
                    <a:pt x="72771" y="274501"/>
                  </a:lnTo>
                  <a:close/>
                </a:path>
                <a:path w="120014" h="328929">
                  <a:moveTo>
                    <a:pt x="72771" y="0"/>
                  </a:moveTo>
                  <a:lnTo>
                    <a:pt x="46862" y="0"/>
                  </a:lnTo>
                  <a:lnTo>
                    <a:pt x="46862" y="274501"/>
                  </a:lnTo>
                  <a:lnTo>
                    <a:pt x="59816" y="289306"/>
                  </a:lnTo>
                  <a:lnTo>
                    <a:pt x="72771" y="274501"/>
                  </a:lnTo>
                  <a:lnTo>
                    <a:pt x="7277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251960" y="3023615"/>
              <a:ext cx="189230" cy="170815"/>
            </a:xfrm>
            <a:custGeom>
              <a:avLst/>
              <a:gdLst/>
              <a:ahLst/>
              <a:cxnLst/>
              <a:rect l="l" t="t" r="r" b="b"/>
              <a:pathLst>
                <a:path w="189229" h="170814">
                  <a:moveTo>
                    <a:pt x="188975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188975" y="170687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975104" y="2997707"/>
              <a:ext cx="2970275" cy="2606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2018538" y="3048380"/>
              <a:ext cx="2797175" cy="120014"/>
            </a:xfrm>
            <a:custGeom>
              <a:avLst/>
              <a:gdLst/>
              <a:ahLst/>
              <a:cxnLst/>
              <a:rect l="l" t="t" r="r" b="b"/>
              <a:pathLst>
                <a:path w="2797175" h="120014">
                  <a:moveTo>
                    <a:pt x="2781862" y="46862"/>
                  </a:moveTo>
                  <a:lnTo>
                    <a:pt x="2776982" y="46862"/>
                  </a:lnTo>
                  <a:lnTo>
                    <a:pt x="2776982" y="72770"/>
                  </a:lnTo>
                  <a:lnTo>
                    <a:pt x="2742483" y="72786"/>
                  </a:lnTo>
                  <a:lnTo>
                    <a:pt x="2716657" y="95504"/>
                  </a:lnTo>
                  <a:lnTo>
                    <a:pt x="2711196" y="100202"/>
                  </a:lnTo>
                  <a:lnTo>
                    <a:pt x="2710688" y="108331"/>
                  </a:lnTo>
                  <a:lnTo>
                    <a:pt x="2715387" y="113664"/>
                  </a:lnTo>
                  <a:lnTo>
                    <a:pt x="2720086" y="119125"/>
                  </a:lnTo>
                  <a:lnTo>
                    <a:pt x="2728341" y="119633"/>
                  </a:lnTo>
                  <a:lnTo>
                    <a:pt x="2796666" y="59817"/>
                  </a:lnTo>
                  <a:lnTo>
                    <a:pt x="2781862" y="46862"/>
                  </a:lnTo>
                  <a:close/>
                </a:path>
                <a:path w="2797175" h="120014">
                  <a:moveTo>
                    <a:pt x="2742446" y="46878"/>
                  </a:moveTo>
                  <a:lnTo>
                    <a:pt x="0" y="48132"/>
                  </a:lnTo>
                  <a:lnTo>
                    <a:pt x="0" y="74041"/>
                  </a:lnTo>
                  <a:lnTo>
                    <a:pt x="2742483" y="72786"/>
                  </a:lnTo>
                  <a:lnTo>
                    <a:pt x="2757248" y="59799"/>
                  </a:lnTo>
                  <a:lnTo>
                    <a:pt x="2742446" y="46878"/>
                  </a:lnTo>
                  <a:close/>
                </a:path>
                <a:path w="2797175" h="120014">
                  <a:moveTo>
                    <a:pt x="2757248" y="59799"/>
                  </a:moveTo>
                  <a:lnTo>
                    <a:pt x="2742483" y="72786"/>
                  </a:lnTo>
                  <a:lnTo>
                    <a:pt x="2776982" y="72770"/>
                  </a:lnTo>
                  <a:lnTo>
                    <a:pt x="2776982" y="69595"/>
                  </a:lnTo>
                  <a:lnTo>
                    <a:pt x="2768473" y="69595"/>
                  </a:lnTo>
                  <a:lnTo>
                    <a:pt x="2757248" y="59799"/>
                  </a:lnTo>
                  <a:close/>
                </a:path>
                <a:path w="2797175" h="120014">
                  <a:moveTo>
                    <a:pt x="2768346" y="50037"/>
                  </a:moveTo>
                  <a:lnTo>
                    <a:pt x="2757248" y="59799"/>
                  </a:lnTo>
                  <a:lnTo>
                    <a:pt x="2768473" y="69595"/>
                  </a:lnTo>
                  <a:lnTo>
                    <a:pt x="2768346" y="50037"/>
                  </a:lnTo>
                  <a:close/>
                </a:path>
                <a:path w="2797175" h="120014">
                  <a:moveTo>
                    <a:pt x="2776982" y="50037"/>
                  </a:moveTo>
                  <a:lnTo>
                    <a:pt x="2768346" y="50037"/>
                  </a:lnTo>
                  <a:lnTo>
                    <a:pt x="2768473" y="69595"/>
                  </a:lnTo>
                  <a:lnTo>
                    <a:pt x="2776982" y="69595"/>
                  </a:lnTo>
                  <a:lnTo>
                    <a:pt x="2776982" y="50037"/>
                  </a:lnTo>
                  <a:close/>
                </a:path>
                <a:path w="2797175" h="120014">
                  <a:moveTo>
                    <a:pt x="2776982" y="46862"/>
                  </a:moveTo>
                  <a:lnTo>
                    <a:pt x="2742446" y="46878"/>
                  </a:lnTo>
                  <a:lnTo>
                    <a:pt x="2757248" y="59799"/>
                  </a:lnTo>
                  <a:lnTo>
                    <a:pt x="2768346" y="50037"/>
                  </a:lnTo>
                  <a:lnTo>
                    <a:pt x="2776982" y="50037"/>
                  </a:lnTo>
                  <a:lnTo>
                    <a:pt x="2776982" y="46862"/>
                  </a:lnTo>
                  <a:close/>
                </a:path>
                <a:path w="2797175" h="120014">
                  <a:moveTo>
                    <a:pt x="2728214" y="0"/>
                  </a:moveTo>
                  <a:lnTo>
                    <a:pt x="2720086" y="635"/>
                  </a:lnTo>
                  <a:lnTo>
                    <a:pt x="2715387" y="5968"/>
                  </a:lnTo>
                  <a:lnTo>
                    <a:pt x="2710688" y="11430"/>
                  </a:lnTo>
                  <a:lnTo>
                    <a:pt x="2711196" y="19557"/>
                  </a:lnTo>
                  <a:lnTo>
                    <a:pt x="2742446" y="46878"/>
                  </a:lnTo>
                  <a:lnTo>
                    <a:pt x="2781862" y="46862"/>
                  </a:lnTo>
                  <a:lnTo>
                    <a:pt x="2733675" y="4699"/>
                  </a:lnTo>
                  <a:lnTo>
                    <a:pt x="272821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52464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85863" y="2725419"/>
            <a:ext cx="4921672" cy="132916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7" dirty="0">
                <a:solidFill>
                  <a:srgbClr val="FFFFFF"/>
                </a:solidFill>
                <a:latin typeface="Courier New"/>
                <a:cs typeface="Courier New"/>
              </a:rPr>
              <a:t>spec:</a:t>
            </a:r>
            <a:endParaRPr sz="2133" dirty="0">
              <a:latin typeface="Courier New"/>
              <a:cs typeface="Courier New"/>
            </a:endParaRPr>
          </a:p>
          <a:p>
            <a:pPr marL="506294" marR="3268052" indent="-327652"/>
            <a:r>
              <a:rPr sz="2133" spc="-7" dirty="0">
                <a:solidFill>
                  <a:srgbClr val="FFFFFF"/>
                </a:solidFill>
                <a:latin typeface="Courier New"/>
                <a:cs typeface="Courier New"/>
              </a:rPr>
              <a:t>template:  spec:</a:t>
            </a:r>
            <a:endParaRPr sz="2133" dirty="0">
              <a:latin typeface="Courier New"/>
              <a:cs typeface="Courier New"/>
            </a:endParaRPr>
          </a:p>
          <a:p>
            <a:pPr marL="831406"/>
            <a:r>
              <a:rPr sz="2133" spc="-7" dirty="0">
                <a:solidFill>
                  <a:srgbClr val="FFFFFF"/>
                </a:solidFill>
                <a:latin typeface="Courier New"/>
                <a:cs typeface="Courier New"/>
              </a:rPr>
              <a:t>runtimeClassName:</a:t>
            </a:r>
            <a:r>
              <a:rPr sz="2133" spc="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spc="-7" dirty="0">
                <a:solidFill>
                  <a:srgbClr val="FFFFFF"/>
                </a:solidFill>
                <a:latin typeface="Courier New"/>
                <a:cs typeface="Courier New"/>
              </a:rPr>
              <a:t>kata-fc</a:t>
            </a:r>
            <a:endParaRPr sz="2133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5096" y="2719831"/>
            <a:ext cx="2103120" cy="285547"/>
          </a:xfrm>
          <a:prstGeom prst="rect">
            <a:avLst/>
          </a:prstGeom>
          <a:solidFill>
            <a:srgbClr val="FFFFFF">
              <a:alpha val="14117"/>
            </a:srgbClr>
          </a:solidFill>
          <a:ln w="19812">
            <a:solidFill>
              <a:srgbClr val="FFFFFF"/>
            </a:solidFill>
          </a:ln>
        </p:spPr>
        <p:txBody>
          <a:bodyPr vert="horz" wrap="square" lIns="0" tIns="38945" rIns="0" bIns="0" rtlCol="0">
            <a:spAutoFit/>
          </a:bodyPr>
          <a:lstStyle/>
          <a:p>
            <a:pPr marL="200655">
              <a:spcBef>
                <a:spcPts val="305"/>
              </a:spcBef>
            </a:pPr>
            <a:r>
              <a:rPr sz="1600" spc="-120" dirty="0">
                <a:solidFill>
                  <a:srgbClr val="FFFFFF"/>
                </a:solidFill>
                <a:latin typeface="Arial"/>
                <a:cs typeface="Arial"/>
              </a:rPr>
              <a:t>CRI-O </a:t>
            </a:r>
            <a:r>
              <a:rPr sz="1600" spc="-27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6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47" dirty="0">
                <a:solidFill>
                  <a:srgbClr val="FFFFFF"/>
                </a:solidFill>
                <a:latin typeface="Arial"/>
                <a:cs typeface="Arial"/>
              </a:rPr>
              <a:t>Containerd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2007" y="3317239"/>
            <a:ext cx="2749973" cy="270160"/>
          </a:xfrm>
          <a:prstGeom prst="rect">
            <a:avLst/>
          </a:prstGeom>
          <a:solidFill>
            <a:srgbClr val="FFFFFF">
              <a:alpha val="14117"/>
            </a:srgbClr>
          </a:solidFill>
          <a:ln w="19811">
            <a:solidFill>
              <a:srgbClr val="FFFFFF"/>
            </a:solidFill>
          </a:ln>
        </p:spPr>
        <p:txBody>
          <a:bodyPr vert="horz" wrap="square" lIns="0" tIns="54187" rIns="0" bIns="0" rtlCol="0">
            <a:spAutoFit/>
          </a:bodyPr>
          <a:lstStyle/>
          <a:p>
            <a:pPr marL="301406">
              <a:spcBef>
                <a:spcPts val="427"/>
              </a:spcBef>
            </a:pPr>
            <a:r>
              <a:rPr sz="1400" spc="-27" dirty="0">
                <a:solidFill>
                  <a:srgbClr val="FFFFFF"/>
                </a:solidFill>
                <a:latin typeface="Arial"/>
                <a:cs typeface="Arial"/>
              </a:rPr>
              <a:t>Annotations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400" spc="-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67" dirty="0">
                <a:solidFill>
                  <a:srgbClr val="FFFFFF"/>
                </a:solidFill>
                <a:latin typeface="Arial"/>
                <a:cs typeface="Arial"/>
              </a:rPr>
              <a:t>RuntimeClass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5976" y="3912615"/>
            <a:ext cx="1471507" cy="271869"/>
          </a:xfrm>
          <a:prstGeom prst="rect">
            <a:avLst/>
          </a:prstGeom>
          <a:solidFill>
            <a:srgbClr val="EB5F07">
              <a:alpha val="39999"/>
            </a:srgbClr>
          </a:solidFill>
          <a:ln w="19812">
            <a:solidFill>
              <a:srgbClr val="EB5F07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algn="ctr">
              <a:spcBef>
                <a:spcPts val="440"/>
              </a:spcBef>
            </a:pPr>
            <a:r>
              <a:rPr sz="1400" spc="-47" dirty="0">
                <a:solidFill>
                  <a:srgbClr val="FFFFFF"/>
                </a:solidFill>
                <a:latin typeface="Arial"/>
                <a:cs typeface="Arial"/>
              </a:rPr>
              <a:t>runc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6168" y="3912615"/>
            <a:ext cx="1469813" cy="271869"/>
          </a:xfrm>
          <a:prstGeom prst="rect">
            <a:avLst/>
          </a:prstGeom>
          <a:solidFill>
            <a:srgbClr val="FF9900">
              <a:alpha val="39999"/>
            </a:srgbClr>
          </a:solidFill>
          <a:ln w="19811">
            <a:solidFill>
              <a:srgbClr val="FF99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193882">
              <a:spcBef>
                <a:spcPts val="440"/>
              </a:spcBef>
            </a:pPr>
            <a:r>
              <a:rPr sz="1400" spc="-47" dirty="0">
                <a:solidFill>
                  <a:srgbClr val="FFFFFF"/>
                </a:solidFill>
                <a:latin typeface="Arial"/>
                <a:cs typeface="Arial"/>
              </a:rPr>
              <a:t>Kata—runtime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98144" y="4683760"/>
            <a:ext cx="4751493" cy="1104053"/>
            <a:chOff x="673608" y="3512820"/>
            <a:chExt cx="3563620" cy="828040"/>
          </a:xfrm>
        </p:grpSpPr>
        <p:sp>
          <p:nvSpPr>
            <p:cNvPr id="9" name="object 9"/>
            <p:cNvSpPr/>
            <p:nvPr/>
          </p:nvSpPr>
          <p:spPr>
            <a:xfrm>
              <a:off x="683514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4" h="532129">
                  <a:moveTo>
                    <a:pt x="931163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931163" y="531876"/>
                  </a:lnTo>
                  <a:lnTo>
                    <a:pt x="931163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83514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4" h="532129">
                  <a:moveTo>
                    <a:pt x="0" y="531876"/>
                  </a:moveTo>
                  <a:lnTo>
                    <a:pt x="931163" y="531876"/>
                  </a:lnTo>
                  <a:lnTo>
                    <a:pt x="931163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38200" y="3726180"/>
              <a:ext cx="198119" cy="2301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7656" y="4116324"/>
              <a:ext cx="180340" cy="76200"/>
            </a:xfrm>
            <a:custGeom>
              <a:avLst/>
              <a:gdLst/>
              <a:ahLst/>
              <a:cxnLst/>
              <a:rect l="l" t="t" r="r" b="b"/>
              <a:pathLst>
                <a:path w="180340" h="76200">
                  <a:moveTo>
                    <a:pt x="179831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79831" y="76200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94816" y="3739896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09" h="295910">
                  <a:moveTo>
                    <a:pt x="0" y="147827"/>
                  </a:moveTo>
                  <a:lnTo>
                    <a:pt x="7535" y="101096"/>
                  </a:lnTo>
                  <a:lnTo>
                    <a:pt x="28520" y="60514"/>
                  </a:lnTo>
                  <a:lnTo>
                    <a:pt x="60520" y="28517"/>
                  </a:lnTo>
                  <a:lnTo>
                    <a:pt x="101100" y="7534"/>
                  </a:lnTo>
                  <a:lnTo>
                    <a:pt x="147828" y="0"/>
                  </a:lnTo>
                  <a:lnTo>
                    <a:pt x="194559" y="7534"/>
                  </a:lnTo>
                  <a:lnTo>
                    <a:pt x="235141" y="28517"/>
                  </a:lnTo>
                  <a:lnTo>
                    <a:pt x="267138" y="60514"/>
                  </a:lnTo>
                  <a:lnTo>
                    <a:pt x="288121" y="101096"/>
                  </a:lnTo>
                  <a:lnTo>
                    <a:pt x="295656" y="147827"/>
                  </a:lnTo>
                  <a:lnTo>
                    <a:pt x="288121" y="194555"/>
                  </a:lnTo>
                  <a:lnTo>
                    <a:pt x="267138" y="235135"/>
                  </a:lnTo>
                  <a:lnTo>
                    <a:pt x="235141" y="267135"/>
                  </a:lnTo>
                  <a:lnTo>
                    <a:pt x="194559" y="288120"/>
                  </a:lnTo>
                  <a:lnTo>
                    <a:pt x="147828" y="295655"/>
                  </a:lnTo>
                  <a:lnTo>
                    <a:pt x="101100" y="288120"/>
                  </a:lnTo>
                  <a:lnTo>
                    <a:pt x="60520" y="267135"/>
                  </a:lnTo>
                  <a:lnTo>
                    <a:pt x="28520" y="235135"/>
                  </a:lnTo>
                  <a:lnTo>
                    <a:pt x="7535" y="194555"/>
                  </a:lnTo>
                  <a:lnTo>
                    <a:pt x="0" y="147827"/>
                  </a:lnTo>
                  <a:close/>
                </a:path>
              </a:pathLst>
            </a:custGeom>
            <a:ln w="9144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60041" y="3522726"/>
              <a:ext cx="1103630" cy="775970"/>
            </a:xfrm>
            <a:custGeom>
              <a:avLst/>
              <a:gdLst/>
              <a:ahLst/>
              <a:cxnLst/>
              <a:rect l="l" t="t" r="r" b="b"/>
              <a:pathLst>
                <a:path w="1103630" h="775970">
                  <a:moveTo>
                    <a:pt x="0" y="775716"/>
                  </a:moveTo>
                  <a:lnTo>
                    <a:pt x="1103376" y="775716"/>
                  </a:lnTo>
                  <a:lnTo>
                    <a:pt x="1103376" y="0"/>
                  </a:lnTo>
                  <a:lnTo>
                    <a:pt x="0" y="0"/>
                  </a:lnTo>
                  <a:lnTo>
                    <a:pt x="0" y="775716"/>
                  </a:lnTo>
                  <a:close/>
                </a:path>
              </a:pathLst>
            </a:custGeom>
            <a:ln w="19812">
              <a:solidFill>
                <a:srgbClr val="EB5F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6910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4" h="532129">
                  <a:moveTo>
                    <a:pt x="931163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931163" y="531876"/>
                  </a:lnTo>
                  <a:lnTo>
                    <a:pt x="931163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46910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4" h="532129">
                  <a:moveTo>
                    <a:pt x="0" y="531876"/>
                  </a:moveTo>
                  <a:lnTo>
                    <a:pt x="931163" y="531876"/>
                  </a:lnTo>
                  <a:lnTo>
                    <a:pt x="931163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101596" y="3726180"/>
              <a:ext cx="198120" cy="2301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18716" y="4116324"/>
              <a:ext cx="984885" cy="224154"/>
            </a:xfrm>
            <a:custGeom>
              <a:avLst/>
              <a:gdLst/>
              <a:ahLst/>
              <a:cxnLst/>
              <a:rect l="l" t="t" r="r" b="b"/>
              <a:pathLst>
                <a:path w="984885" h="224154">
                  <a:moveTo>
                    <a:pt x="582168" y="0"/>
                  </a:moveTo>
                  <a:lnTo>
                    <a:pt x="402336" y="0"/>
                  </a:lnTo>
                  <a:lnTo>
                    <a:pt x="402336" y="76200"/>
                  </a:lnTo>
                  <a:lnTo>
                    <a:pt x="582168" y="76200"/>
                  </a:lnTo>
                  <a:lnTo>
                    <a:pt x="582168" y="0"/>
                  </a:lnTo>
                  <a:close/>
                </a:path>
                <a:path w="984885" h="224154">
                  <a:moveTo>
                    <a:pt x="984504" y="131064"/>
                  </a:moveTo>
                  <a:lnTo>
                    <a:pt x="0" y="131064"/>
                  </a:lnTo>
                  <a:lnTo>
                    <a:pt x="0" y="224028"/>
                  </a:lnTo>
                  <a:lnTo>
                    <a:pt x="984504" y="224028"/>
                  </a:lnTo>
                  <a:lnTo>
                    <a:pt x="984504" y="131064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458212" y="3739896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10" h="29591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194559" y="7534"/>
                  </a:lnTo>
                  <a:lnTo>
                    <a:pt x="235141" y="28517"/>
                  </a:lnTo>
                  <a:lnTo>
                    <a:pt x="267138" y="60514"/>
                  </a:lnTo>
                  <a:lnTo>
                    <a:pt x="288121" y="101096"/>
                  </a:lnTo>
                  <a:lnTo>
                    <a:pt x="295656" y="147827"/>
                  </a:lnTo>
                  <a:lnTo>
                    <a:pt x="288121" y="194555"/>
                  </a:lnTo>
                  <a:lnTo>
                    <a:pt x="267138" y="235135"/>
                  </a:lnTo>
                  <a:lnTo>
                    <a:pt x="235141" y="267135"/>
                  </a:lnTo>
                  <a:lnTo>
                    <a:pt x="194559" y="288120"/>
                  </a:lnTo>
                  <a:lnTo>
                    <a:pt x="147827" y="295655"/>
                  </a:lnTo>
                  <a:lnTo>
                    <a:pt x="101096" y="288120"/>
                  </a:lnTo>
                  <a:lnTo>
                    <a:pt x="60514" y="267135"/>
                  </a:lnTo>
                  <a:lnTo>
                    <a:pt x="28517" y="235135"/>
                  </a:lnTo>
                  <a:lnTo>
                    <a:pt x="7534" y="194555"/>
                  </a:lnTo>
                  <a:lnTo>
                    <a:pt x="0" y="147827"/>
                  </a:lnTo>
                  <a:close/>
                </a:path>
              </a:pathLst>
            </a:custGeom>
            <a:ln w="9144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3437" y="3522726"/>
              <a:ext cx="1103630" cy="775970"/>
            </a:xfrm>
            <a:custGeom>
              <a:avLst/>
              <a:gdLst/>
              <a:ahLst/>
              <a:cxnLst/>
              <a:rect l="l" t="t" r="r" b="b"/>
              <a:pathLst>
                <a:path w="1103629" h="775970">
                  <a:moveTo>
                    <a:pt x="0" y="775716"/>
                  </a:moveTo>
                  <a:lnTo>
                    <a:pt x="1103376" y="775716"/>
                  </a:lnTo>
                  <a:lnTo>
                    <a:pt x="1103376" y="0"/>
                  </a:lnTo>
                  <a:lnTo>
                    <a:pt x="0" y="0"/>
                  </a:lnTo>
                  <a:lnTo>
                    <a:pt x="0" y="775716"/>
                  </a:lnTo>
                  <a:close/>
                </a:path>
              </a:pathLst>
            </a:custGeom>
            <a:ln w="19812">
              <a:solidFill>
                <a:srgbClr val="EB5F0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210306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5" h="532129">
                  <a:moveTo>
                    <a:pt x="931164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931164" y="531876"/>
                  </a:lnTo>
                  <a:lnTo>
                    <a:pt x="931164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210306" y="3623310"/>
              <a:ext cx="931544" cy="532130"/>
            </a:xfrm>
            <a:custGeom>
              <a:avLst/>
              <a:gdLst/>
              <a:ahLst/>
              <a:cxnLst/>
              <a:rect l="l" t="t" r="r" b="b"/>
              <a:pathLst>
                <a:path w="931545" h="532129">
                  <a:moveTo>
                    <a:pt x="0" y="531876"/>
                  </a:moveTo>
                  <a:lnTo>
                    <a:pt x="931164" y="531876"/>
                  </a:lnTo>
                  <a:lnTo>
                    <a:pt x="931164" y="0"/>
                  </a:lnTo>
                  <a:lnTo>
                    <a:pt x="0" y="0"/>
                  </a:lnTo>
                  <a:lnTo>
                    <a:pt x="0" y="53187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364991" y="3726180"/>
              <a:ext cx="198120" cy="2301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262884" y="4116324"/>
              <a:ext cx="822960" cy="224154"/>
            </a:xfrm>
            <a:custGeom>
              <a:avLst/>
              <a:gdLst/>
              <a:ahLst/>
              <a:cxnLst/>
              <a:rect l="l" t="t" r="r" b="b"/>
              <a:pathLst>
                <a:path w="822960" h="224154">
                  <a:moveTo>
                    <a:pt x="501396" y="0"/>
                  </a:moveTo>
                  <a:lnTo>
                    <a:pt x="321564" y="0"/>
                  </a:lnTo>
                  <a:lnTo>
                    <a:pt x="321564" y="76200"/>
                  </a:lnTo>
                  <a:lnTo>
                    <a:pt x="501396" y="76200"/>
                  </a:lnTo>
                  <a:lnTo>
                    <a:pt x="501396" y="0"/>
                  </a:lnTo>
                  <a:close/>
                </a:path>
                <a:path w="822960" h="224154">
                  <a:moveTo>
                    <a:pt x="822960" y="131064"/>
                  </a:moveTo>
                  <a:lnTo>
                    <a:pt x="0" y="131064"/>
                  </a:lnTo>
                  <a:lnTo>
                    <a:pt x="0" y="224028"/>
                  </a:lnTo>
                  <a:lnTo>
                    <a:pt x="822960" y="224028"/>
                  </a:lnTo>
                  <a:lnTo>
                    <a:pt x="822960" y="131064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721608" y="3739896"/>
              <a:ext cx="295910" cy="295910"/>
            </a:xfrm>
            <a:custGeom>
              <a:avLst/>
              <a:gdLst/>
              <a:ahLst/>
              <a:cxnLst/>
              <a:rect l="l" t="t" r="r" b="b"/>
              <a:pathLst>
                <a:path w="295910" h="295910">
                  <a:moveTo>
                    <a:pt x="0" y="147827"/>
                  </a:moveTo>
                  <a:lnTo>
                    <a:pt x="7534" y="101096"/>
                  </a:lnTo>
                  <a:lnTo>
                    <a:pt x="28517" y="60514"/>
                  </a:lnTo>
                  <a:lnTo>
                    <a:pt x="60514" y="28517"/>
                  </a:lnTo>
                  <a:lnTo>
                    <a:pt x="101096" y="7534"/>
                  </a:lnTo>
                  <a:lnTo>
                    <a:pt x="147827" y="0"/>
                  </a:lnTo>
                  <a:lnTo>
                    <a:pt x="194559" y="7534"/>
                  </a:lnTo>
                  <a:lnTo>
                    <a:pt x="235141" y="28517"/>
                  </a:lnTo>
                  <a:lnTo>
                    <a:pt x="267138" y="60514"/>
                  </a:lnTo>
                  <a:lnTo>
                    <a:pt x="288121" y="101096"/>
                  </a:lnTo>
                  <a:lnTo>
                    <a:pt x="295655" y="147827"/>
                  </a:lnTo>
                  <a:lnTo>
                    <a:pt x="288121" y="194555"/>
                  </a:lnTo>
                  <a:lnTo>
                    <a:pt x="267138" y="235135"/>
                  </a:lnTo>
                  <a:lnTo>
                    <a:pt x="235141" y="267135"/>
                  </a:lnTo>
                  <a:lnTo>
                    <a:pt x="194559" y="288120"/>
                  </a:lnTo>
                  <a:lnTo>
                    <a:pt x="147827" y="295655"/>
                  </a:lnTo>
                  <a:lnTo>
                    <a:pt x="101096" y="288120"/>
                  </a:lnTo>
                  <a:lnTo>
                    <a:pt x="60514" y="267135"/>
                  </a:lnTo>
                  <a:lnTo>
                    <a:pt x="28517" y="235135"/>
                  </a:lnTo>
                  <a:lnTo>
                    <a:pt x="7534" y="194555"/>
                  </a:lnTo>
                  <a:lnTo>
                    <a:pt x="0" y="147827"/>
                  </a:lnTo>
                  <a:close/>
                </a:path>
              </a:pathLst>
            </a:custGeom>
            <a:ln w="9144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96060" y="5056158"/>
            <a:ext cx="4302760" cy="7432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160863" indent="626518">
              <a:lnSpc>
                <a:spcPct val="155200"/>
              </a:lnSpc>
              <a:spcBef>
                <a:spcPts val="133"/>
              </a:spcBef>
              <a:tabLst>
                <a:tab pos="1683978" algn="l"/>
                <a:tab pos="2311342" algn="l"/>
                <a:tab pos="3368802" algn="l"/>
                <a:tab pos="3996167" algn="l"/>
              </a:tabLst>
            </a:pPr>
            <a:r>
              <a:rPr sz="667" spc="-27" dirty="0">
                <a:solidFill>
                  <a:srgbClr val="00A0C8"/>
                </a:solidFill>
                <a:latin typeface="Arial"/>
                <a:cs typeface="Arial"/>
              </a:rPr>
              <a:t>ph</a:t>
            </a:r>
            <a:r>
              <a:rPr sz="667" spc="-20" dirty="0">
                <a:solidFill>
                  <a:srgbClr val="00A0C8"/>
                </a:solidFill>
                <a:latin typeface="Arial"/>
                <a:cs typeface="Arial"/>
              </a:rPr>
              <a:t>p</a:t>
            </a:r>
            <a:r>
              <a:rPr sz="667" dirty="0">
                <a:solidFill>
                  <a:srgbClr val="00A0C8"/>
                </a:solidFill>
                <a:latin typeface="Arial"/>
                <a:cs typeface="Arial"/>
              </a:rPr>
              <a:t>		</a:t>
            </a:r>
            <a:r>
              <a:rPr sz="667" spc="-27" dirty="0">
                <a:solidFill>
                  <a:srgbClr val="00A0C8"/>
                </a:solidFill>
                <a:latin typeface="Arial"/>
                <a:cs typeface="Arial"/>
              </a:rPr>
              <a:t>ph</a:t>
            </a:r>
            <a:r>
              <a:rPr sz="667" spc="-20" dirty="0">
                <a:solidFill>
                  <a:srgbClr val="00A0C8"/>
                </a:solidFill>
                <a:latin typeface="Arial"/>
                <a:cs typeface="Arial"/>
              </a:rPr>
              <a:t>p</a:t>
            </a:r>
            <a:r>
              <a:rPr sz="667" dirty="0">
                <a:solidFill>
                  <a:srgbClr val="00A0C8"/>
                </a:solidFill>
                <a:latin typeface="Arial"/>
                <a:cs typeface="Arial"/>
              </a:rPr>
              <a:t>		</a:t>
            </a:r>
            <a:r>
              <a:rPr sz="667" spc="-20" dirty="0">
                <a:solidFill>
                  <a:srgbClr val="00A0C8"/>
                </a:solidFill>
                <a:latin typeface="Arial"/>
                <a:cs typeface="Arial"/>
              </a:rPr>
              <a:t>php  </a:t>
            </a:r>
            <a:r>
              <a:rPr sz="667" spc="-40" dirty="0">
                <a:solidFill>
                  <a:srgbClr val="FF9900"/>
                </a:solidFill>
                <a:latin typeface="Arial"/>
                <a:cs typeface="Arial"/>
              </a:rPr>
              <a:t>BusyBox	BusyBox		BusyBox</a:t>
            </a:r>
            <a:endParaRPr sz="667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600" dirty="0">
              <a:latin typeface="Arial"/>
              <a:cs typeface="Arial"/>
            </a:endParaRPr>
          </a:p>
          <a:p>
            <a:pPr marL="349665">
              <a:tabLst>
                <a:tab pos="2033642" algn="l"/>
                <a:tab pos="3718467" algn="l"/>
              </a:tabLst>
            </a:pPr>
            <a:r>
              <a:rPr sz="667" spc="-47" dirty="0">
                <a:solidFill>
                  <a:srgbClr val="FF9900"/>
                </a:solidFill>
                <a:latin typeface="Arial"/>
                <a:cs typeface="Arial"/>
              </a:rPr>
              <a:t>POD	POD	POD</a:t>
            </a:r>
            <a:endParaRPr sz="667" dirty="0">
              <a:latin typeface="Arial"/>
              <a:cs typeface="Arial"/>
            </a:endParaRPr>
          </a:p>
          <a:p>
            <a:pPr marL="1544281">
              <a:spcBef>
                <a:spcPts val="579"/>
              </a:spcBef>
              <a:tabLst>
                <a:tab pos="3322237" algn="l"/>
              </a:tabLst>
            </a:pPr>
            <a:r>
              <a:rPr sz="800" spc="-33" dirty="0">
                <a:solidFill>
                  <a:srgbClr val="FF9900"/>
                </a:solidFill>
                <a:latin typeface="Arial"/>
                <a:cs typeface="Arial"/>
              </a:rPr>
              <a:t>Firecracker</a:t>
            </a:r>
            <a:r>
              <a:rPr sz="800" spc="-5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13" dirty="0">
                <a:solidFill>
                  <a:srgbClr val="FF9900"/>
                </a:solidFill>
                <a:latin typeface="Arial"/>
                <a:cs typeface="Arial"/>
              </a:rPr>
              <a:t>Virtual</a:t>
            </a:r>
            <a:r>
              <a:rPr sz="8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33" dirty="0">
                <a:solidFill>
                  <a:srgbClr val="FF9900"/>
                </a:solidFill>
                <a:latin typeface="Arial"/>
                <a:cs typeface="Arial"/>
              </a:rPr>
              <a:t>Machine	</a:t>
            </a:r>
            <a:r>
              <a:rPr sz="800" spc="-47" dirty="0">
                <a:solidFill>
                  <a:srgbClr val="FF9900"/>
                </a:solidFill>
                <a:latin typeface="Arial"/>
                <a:cs typeface="Arial"/>
              </a:rPr>
              <a:t>QEMU </a:t>
            </a:r>
            <a:r>
              <a:rPr sz="800" spc="-13" dirty="0">
                <a:solidFill>
                  <a:srgbClr val="FF9900"/>
                </a:solidFill>
                <a:latin typeface="Arial"/>
                <a:cs typeface="Arial"/>
              </a:rPr>
              <a:t>Virtual</a:t>
            </a:r>
            <a:r>
              <a:rPr sz="800" spc="-1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800" spc="-33" dirty="0">
                <a:solidFill>
                  <a:srgbClr val="FF9900"/>
                </a:solidFill>
                <a:latin typeface="Arial"/>
                <a:cs typeface="Arial"/>
              </a:rPr>
              <a:t>Machine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69184" y="2219960"/>
            <a:ext cx="82465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spcBef>
                <a:spcPts val="140"/>
              </a:spcBef>
            </a:pPr>
            <a:r>
              <a:rPr sz="1867" b="1" spc="-67" dirty="0">
                <a:solidFill>
                  <a:srgbClr val="FFFFFF"/>
                </a:solidFill>
                <a:latin typeface="Trebuchet MS"/>
                <a:cs typeface="Trebuchet MS"/>
              </a:rPr>
              <a:t>Kubelet</a:t>
            </a:r>
            <a:endParaRPr sz="1867">
              <a:latin typeface="Trebuchet MS"/>
              <a:cs typeface="Trebuchet MS"/>
            </a:endParaRPr>
          </a:p>
        </p:txBody>
      </p:sp>
      <p:sp>
        <p:nvSpPr>
          <p:cNvPr id="35" name="object 2"/>
          <p:cNvSpPr txBox="1">
            <a:spLocks noGrp="1"/>
          </p:cNvSpPr>
          <p:nvPr>
            <p:ph type="title"/>
          </p:nvPr>
        </p:nvSpPr>
        <p:spPr>
          <a:xfrm>
            <a:off x="329852" y="220477"/>
            <a:ext cx="11544822" cy="509541"/>
          </a:xfrm>
          <a:prstGeom prst="rect">
            <a:avLst/>
          </a:prstGeom>
        </p:spPr>
        <p:txBody>
          <a:bodyPr vert="horz" wrap="square" lIns="0" tIns="16933" rIns="0" bIns="0" rtlCol="0" anchor="b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0" spc="-7" dirty="0" smtClean="0">
                <a:latin typeface="Arial"/>
                <a:cs typeface="Arial"/>
              </a:rPr>
              <a:t>KATA CONTAINERS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55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Open Nebula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29700" name="Picture 4" descr="https://opennebula.io/wp-content/uploads/2020/04/KeyFeatur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98" y="751109"/>
            <a:ext cx="7597774" cy="554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105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89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ignite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0722" name="Picture 2" descr="Cristian Iordache (@random013) |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231" y="872473"/>
            <a:ext cx="9545108" cy="535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53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098" name="Picture 2" descr="IBM 370 Mainframe | Vieux ordinateurs, Ordinateur, Informatiq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03" y="348757"/>
            <a:ext cx="7836744" cy="585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575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ignite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2770" name="Picture 2" descr="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18" y="751109"/>
            <a:ext cx="6722534" cy="569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615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</a:t>
            </a:r>
            <a:r>
              <a:rPr lang="en-US" dirty="0" err="1" smtClean="0"/>
              <a:t>Firekube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1746" name="Picture 2" descr="HA Firekube clu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65" y="816093"/>
            <a:ext cx="7896040" cy="54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77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</a:t>
            </a:r>
            <a:r>
              <a:rPr lang="en-US" dirty="0" err="1" smtClean="0"/>
              <a:t>Firekube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1746" name="Picture 2" descr="HA Firekube clu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65" y="816093"/>
            <a:ext cx="7896040" cy="54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39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Classic </a:t>
            </a:r>
            <a:r>
              <a:rPr lang="en-US" dirty="0" err="1" smtClean="0"/>
              <a:t>devops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3796" name="Picture 4" descr="How to Leverage Jenkins Pipelines for Mainframe DevOps on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07" y="939367"/>
            <a:ext cx="8941955" cy="531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597677" y="2757714"/>
            <a:ext cx="1683657" cy="7886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17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err="1" smtClean="0"/>
              <a:t>Weaveworks</a:t>
            </a:r>
            <a:r>
              <a:rPr lang="en-US" dirty="0" smtClean="0"/>
              <a:t> </a:t>
            </a:r>
            <a:r>
              <a:rPr lang="en-US" dirty="0" err="1" smtClean="0"/>
              <a:t>gitops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33794" name="Picture 2" descr="How to Create GitOps Pipelines with GitHub Actions and Weave Clo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4" y="1000027"/>
            <a:ext cx="10381541" cy="544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43126" y="1078894"/>
            <a:ext cx="1359504" cy="2898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 smtClean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11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Security boundaries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 fontAlgn="ctr"/>
            <a:endParaRPr lang="en-US" sz="2000" b="1" u="sng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Layered VM/Container deployment unit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In \ Out communication with isolated unit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Clients APIs (firecracker sock, </a:t>
            </a:r>
            <a:r>
              <a:rPr lang="en-US" sz="2000" dirty="0" err="1" smtClean="0"/>
              <a:t>kubelet</a:t>
            </a:r>
            <a:r>
              <a:rPr lang="en-US" sz="2000" dirty="0" smtClean="0"/>
              <a:t>, ignited, etc.)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Deployment configurations (.</a:t>
            </a:r>
            <a:r>
              <a:rPr lang="en-US" sz="2000" dirty="0" err="1" smtClean="0"/>
              <a:t>yaml</a:t>
            </a:r>
            <a:r>
              <a:rPr lang="en-US" sz="2000" dirty="0" smtClean="0"/>
              <a:t> files)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DevOps communication channels</a:t>
            </a:r>
          </a:p>
          <a:p>
            <a:pPr fontAlgn="ctr"/>
            <a:endParaRPr lang="en-US" sz="20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Virtualization Intro (Theory)</a:t>
            </a:r>
          </a:p>
        </p:txBody>
      </p:sp>
      <p:pic>
        <p:nvPicPr>
          <p:cNvPr id="49154" name="Picture 2" descr="What is DevSecOp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14" y="1399867"/>
            <a:ext cx="38576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93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IV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Hands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66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35min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Firectl</a:t>
            </a:r>
            <a:r>
              <a:rPr lang="en-US" sz="2000" dirty="0" smtClean="0"/>
              <a:t> </a:t>
            </a:r>
            <a:r>
              <a:rPr lang="en-US" sz="2000" dirty="0"/>
              <a:t>(5min)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Ignite </a:t>
            </a:r>
            <a:r>
              <a:rPr lang="en-US" sz="2000" dirty="0"/>
              <a:t>(5min)</a:t>
            </a:r>
          </a:p>
          <a:p>
            <a:pPr lvl="1" fontAlgn="ctr"/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Kata </a:t>
            </a:r>
            <a:r>
              <a:rPr lang="en-US" sz="2000" dirty="0"/>
              <a:t>Containers (5min)</a:t>
            </a:r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Firekube</a:t>
            </a:r>
            <a:r>
              <a:rPr lang="en-US" sz="2000" dirty="0" smtClean="0"/>
              <a:t> </a:t>
            </a:r>
            <a:r>
              <a:rPr lang="en-US" sz="2000" dirty="0"/>
              <a:t>(10min)</a:t>
            </a:r>
          </a:p>
          <a:p>
            <a:pPr lvl="1" fontAlgn="ctr"/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err="1" smtClean="0"/>
              <a:t>GitOps</a:t>
            </a:r>
            <a:r>
              <a:rPr lang="en-US" sz="2000" dirty="0" smtClean="0"/>
              <a:t> </a:t>
            </a:r>
            <a:r>
              <a:rPr lang="en-US" sz="2000" dirty="0"/>
              <a:t>(10min)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  <p:pic>
        <p:nvPicPr>
          <p:cNvPr id="43010" name="Picture 2" descr="Real Chernobyl HBO characters on the moment of the nuclea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365" y="910528"/>
            <a:ext cx="6242685" cy="416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66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err="1"/>
              <a:t>Firectl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General Explanation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Download </a:t>
            </a:r>
            <a:r>
              <a:rPr lang="en-US" sz="2000" dirty="0" err="1" smtClean="0"/>
              <a:t>firectl</a:t>
            </a:r>
            <a:endParaRPr lang="en-US" sz="2000" dirty="0" smtClean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VM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./</a:t>
            </a:r>
            <a:r>
              <a:rPr lang="en-US" sz="2000" dirty="0" smtClean="0"/>
              <a:t>get_latest.sh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Execute ./start.sh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Examine </a:t>
            </a:r>
            <a:r>
              <a:rPr lang="en-US" sz="2000" dirty="0" err="1" smtClean="0"/>
              <a:t>firectl</a:t>
            </a:r>
            <a:r>
              <a:rPr lang="en-US" sz="2000" dirty="0" smtClean="0"/>
              <a:t> ease of use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34325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99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74" y="348757"/>
            <a:ext cx="11544822" cy="402352"/>
          </a:xfrm>
        </p:spPr>
        <p:txBody>
          <a:bodyPr>
            <a:normAutofit/>
          </a:bodyPr>
          <a:lstStyle/>
          <a:p>
            <a:r>
              <a:rPr lang="en-US" dirty="0" smtClean="0"/>
              <a:t>Ignite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5374" y="925158"/>
            <a:ext cx="10631214" cy="441063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914400" lvl="1" indent="-457200" algn="ctr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Duration: 5min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General Explanation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Download </a:t>
            </a:r>
            <a:r>
              <a:rPr lang="en-US" sz="2000" dirty="0" smtClean="0"/>
              <a:t>&amp; install ignite</a:t>
            </a:r>
            <a:endParaRPr lang="en-US" sz="2000" dirty="0"/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Run VM like </a:t>
            </a:r>
            <a:r>
              <a:rPr lang="en-US" sz="2000" dirty="0" err="1" smtClean="0"/>
              <a:t>docker</a:t>
            </a: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Exercise: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/>
              <a:t>Execute ./install_ignite.sh</a:t>
            </a:r>
          </a:p>
          <a:p>
            <a:pPr marL="1371600" lvl="2" indent="-457200" fontAlgn="ctr">
              <a:buFont typeface="Arial" panose="020B0604020202020204" pitchFamily="34" charset="0"/>
              <a:buChar char="•"/>
            </a:pPr>
            <a:r>
              <a:rPr lang="en-US" sz="2000" dirty="0" smtClean="0"/>
              <a:t>Follow README.txt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032549" y="6447132"/>
            <a:ext cx="5740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First step with python </a:t>
            </a:r>
            <a:r>
              <a:rPr lang="en-US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edium-content-serif-font"/>
              </a:rPr>
              <a:t>VM (Practice)</a:t>
            </a:r>
          </a:p>
        </p:txBody>
      </p:sp>
    </p:spTree>
    <p:extLst>
      <p:ext uri="{BB962C8B-B14F-4D97-AF65-F5344CB8AC3E}">
        <p14:creationId xmlns:p14="http://schemas.microsoft.com/office/powerpoint/2010/main" val="1223108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any-update-q1-v3">
  <a:themeElements>
    <a:clrScheme name="CyberArk 1">
      <a:dk1>
        <a:srgbClr val="0F2233"/>
      </a:dk1>
      <a:lt1>
        <a:srgbClr val="FFFFFF"/>
      </a:lt1>
      <a:dk2>
        <a:srgbClr val="4C4D4C"/>
      </a:dk2>
      <a:lt2>
        <a:srgbClr val="767776"/>
      </a:lt2>
      <a:accent1>
        <a:srgbClr val="4C4D4C"/>
      </a:accent1>
      <a:accent2>
        <a:srgbClr val="4D8FCC"/>
      </a:accent2>
      <a:accent3>
        <a:srgbClr val="69AE45"/>
      </a:accent3>
      <a:accent4>
        <a:srgbClr val="FFCC05"/>
      </a:accent4>
      <a:accent5>
        <a:srgbClr val="153653"/>
      </a:accent5>
      <a:accent6>
        <a:srgbClr val="A7C8E6"/>
      </a:accent6>
      <a:hlink>
        <a:srgbClr val="6BA2D6"/>
      </a:hlink>
      <a:folHlink>
        <a:srgbClr val="4D8F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1400" b="0" i="0" dirty="0" smtClean="0">
            <a:solidFill>
              <a:schemeClr val="bg1"/>
            </a:solidFill>
            <a:ea typeface="Proxima Nova" charset="0"/>
            <a:cs typeface="Proxima Nov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7DDD038-F666-B24A-809B-C524BC97F5ED}" vid="{DB349F34-23DD-FA44-A92E-51BD95CF97EF}"/>
    </a:ext>
  </a:extLst>
</a:theme>
</file>

<file path=ppt/theme/theme2.xml><?xml version="1.0" encoding="utf-8"?>
<a:theme xmlns:a="http://schemas.openxmlformats.org/drawingml/2006/main" name="1_company-update-q1-v3">
  <a:themeElements>
    <a:clrScheme name="CyberArk 1">
      <a:dk1>
        <a:srgbClr val="0F2233"/>
      </a:dk1>
      <a:lt1>
        <a:srgbClr val="FFFFFF"/>
      </a:lt1>
      <a:dk2>
        <a:srgbClr val="4C4D4C"/>
      </a:dk2>
      <a:lt2>
        <a:srgbClr val="767776"/>
      </a:lt2>
      <a:accent1>
        <a:srgbClr val="4C4D4C"/>
      </a:accent1>
      <a:accent2>
        <a:srgbClr val="4D8FCC"/>
      </a:accent2>
      <a:accent3>
        <a:srgbClr val="69AE45"/>
      </a:accent3>
      <a:accent4>
        <a:srgbClr val="FFCC05"/>
      </a:accent4>
      <a:accent5>
        <a:srgbClr val="153653"/>
      </a:accent5>
      <a:accent6>
        <a:srgbClr val="A7C8E6"/>
      </a:accent6>
      <a:hlink>
        <a:srgbClr val="6BA2D6"/>
      </a:hlink>
      <a:folHlink>
        <a:srgbClr val="4D8F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1400" b="0" i="0" dirty="0" smtClean="0">
            <a:solidFill>
              <a:schemeClr val="bg1"/>
            </a:solidFill>
            <a:ea typeface="Proxima Nova" charset="0"/>
            <a:cs typeface="Proxima Nova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7DDD038-F666-B24A-809B-C524BC97F5ED}" vid="{DB349F34-23DD-FA44-A92E-51BD95CF97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6BFF377-9218-4976-AF44-205ACCFF3E69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88719</TotalTime>
  <Words>4420</Words>
  <Application>Microsoft Office PowerPoint</Application>
  <PresentationFormat>Widescreen</PresentationFormat>
  <Paragraphs>1370</Paragraphs>
  <Slides>116</Slides>
  <Notes>96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116</vt:i4>
      </vt:variant>
    </vt:vector>
  </HeadingPairs>
  <TitlesOfParts>
    <vt:vector size="125" baseType="lpstr">
      <vt:lpstr>Aharoni</vt:lpstr>
      <vt:lpstr>Arial</vt:lpstr>
      <vt:lpstr>Courier New</vt:lpstr>
      <vt:lpstr>medium-content-serif-font</vt:lpstr>
      <vt:lpstr>Proxima Nova</vt:lpstr>
      <vt:lpstr>Trebuchet MS</vt:lpstr>
      <vt:lpstr>Wingdings</vt:lpstr>
      <vt:lpstr>company-update-q1-v3</vt:lpstr>
      <vt:lpstr>1_company-update-q1-v3</vt:lpstr>
      <vt:lpstr>Virtualization workshop</vt:lpstr>
      <vt:lpstr>Why are we here?</vt:lpstr>
      <vt:lpstr>What’s in store?</vt:lpstr>
      <vt:lpstr>How’s it gonna work?</vt:lpstr>
      <vt:lpstr>Part I  Virtualization Intro</vt:lpstr>
      <vt:lpstr>Topics</vt:lpstr>
      <vt:lpstr>Intro</vt:lpstr>
      <vt:lpstr>Intro</vt:lpstr>
      <vt:lpstr>Intro</vt:lpstr>
      <vt:lpstr>intro</vt:lpstr>
      <vt:lpstr>intro</vt:lpstr>
      <vt:lpstr>Types</vt:lpstr>
      <vt:lpstr>Types</vt:lpstr>
      <vt:lpstr>Types</vt:lpstr>
      <vt:lpstr>Micro Vms</vt:lpstr>
      <vt:lpstr>Micro Vms</vt:lpstr>
      <vt:lpstr>CONTAINERS CONTEXT</vt:lpstr>
      <vt:lpstr>CONTAINERS CONTEXT</vt:lpstr>
      <vt:lpstr>Containers Context</vt:lpstr>
      <vt:lpstr>Containers Context</vt:lpstr>
      <vt:lpstr>MicroVM Use cases</vt:lpstr>
      <vt:lpstr>Security boundaries</vt:lpstr>
      <vt:lpstr>Part I  Hands on</vt:lpstr>
      <vt:lpstr>LABS</vt:lpstr>
      <vt:lpstr>Simple user-space VMs</vt:lpstr>
      <vt:lpstr>Simple raw container</vt:lpstr>
      <vt:lpstr>Simple docker</vt:lpstr>
      <vt:lpstr>Simple Firecracker</vt:lpstr>
      <vt:lpstr>MicroVms vs containers</vt:lpstr>
      <vt:lpstr>Sec &amp; Tech Recap</vt:lpstr>
      <vt:lpstr>part I: The end  Thank you for listening !</vt:lpstr>
      <vt:lpstr>Break – 10mins</vt:lpstr>
      <vt:lpstr>Part ii   KVM Micro vms</vt:lpstr>
      <vt:lpstr>Topics</vt:lpstr>
      <vt:lpstr>HW: VTX/AMD-V</vt:lpstr>
      <vt:lpstr>HW: VTX/VMX</vt:lpstr>
      <vt:lpstr>User Space</vt:lpstr>
      <vt:lpstr>Kernel Space</vt:lpstr>
      <vt:lpstr>User Space</vt:lpstr>
      <vt:lpstr>Kernel Space</vt:lpstr>
      <vt:lpstr>Intro to KVM</vt:lpstr>
      <vt:lpstr>KVM vs Container</vt:lpstr>
      <vt:lpstr>Firecracker Basic intro</vt:lpstr>
      <vt:lpstr>Security boundaries</vt:lpstr>
      <vt:lpstr>Part II  Hands on</vt:lpstr>
      <vt:lpstr>LABS</vt:lpstr>
      <vt:lpstr>EXECute Simple user-space VM</vt:lpstr>
      <vt:lpstr>Execute simple kernel-space vm</vt:lpstr>
      <vt:lpstr>Examine Vulnerabilities</vt:lpstr>
      <vt:lpstr>Examine Vulnerabilities</vt:lpstr>
      <vt:lpstr>Examine Vulnerabilities</vt:lpstr>
      <vt:lpstr>Examine Vulnerabilities</vt:lpstr>
      <vt:lpstr>Examine Vulnerabilities</vt:lpstr>
      <vt:lpstr>Examine Vulnerabilities</vt:lpstr>
      <vt:lpstr>Sec &amp; Tech Recap</vt:lpstr>
      <vt:lpstr>Attack vectors</vt:lpstr>
      <vt:lpstr>Ideas</vt:lpstr>
      <vt:lpstr>Top 10 buzzwords</vt:lpstr>
      <vt:lpstr>part I: The end  Thank you for listening !</vt:lpstr>
      <vt:lpstr>part II: The end  Thank you for listening !</vt:lpstr>
      <vt:lpstr>Break – 20mins</vt:lpstr>
      <vt:lpstr>Part iIi  Firecracker</vt:lpstr>
      <vt:lpstr>Topics</vt:lpstr>
      <vt:lpstr>Firecracker Basic intro</vt:lpstr>
      <vt:lpstr>Firecracker Basic intro</vt:lpstr>
      <vt:lpstr>Jailer</vt:lpstr>
      <vt:lpstr>Unix Socket REST API</vt:lpstr>
      <vt:lpstr>Unix Socket REST API</vt:lpstr>
      <vt:lpstr>Unix Socket REST API</vt:lpstr>
      <vt:lpstr>Peripherals</vt:lpstr>
      <vt:lpstr>Security boundaries</vt:lpstr>
      <vt:lpstr>Part III  Hands on</vt:lpstr>
      <vt:lpstr>LABS</vt:lpstr>
      <vt:lpstr>Run with Network</vt:lpstr>
      <vt:lpstr>Run with Jailer</vt:lpstr>
      <vt:lpstr>Execute parallel workloads</vt:lpstr>
      <vt:lpstr>Sec &amp; Tech Recap</vt:lpstr>
      <vt:lpstr>part III: The end  Thank you for listening !</vt:lpstr>
      <vt:lpstr>Break – 10mins</vt:lpstr>
      <vt:lpstr>Part iV  Devops use cases</vt:lpstr>
      <vt:lpstr>Topics</vt:lpstr>
      <vt:lpstr>Solutions Classification</vt:lpstr>
      <vt:lpstr>MicroVMs Based Solutions</vt:lpstr>
      <vt:lpstr>AWS Lambda</vt:lpstr>
      <vt:lpstr>Kata containers</vt:lpstr>
      <vt:lpstr>Firecracker and containerd architecture</vt:lpstr>
      <vt:lpstr>KATA CONTAINERS</vt:lpstr>
      <vt:lpstr>Open Nebula</vt:lpstr>
      <vt:lpstr>Weaveworks ignite</vt:lpstr>
      <vt:lpstr>Weaveworks ignite</vt:lpstr>
      <vt:lpstr>Weaveworks Firekube</vt:lpstr>
      <vt:lpstr>Weaveworks Firekube</vt:lpstr>
      <vt:lpstr>Classic devops pipeline</vt:lpstr>
      <vt:lpstr>Weaveworks gitops pipeline</vt:lpstr>
      <vt:lpstr>Security boundaries</vt:lpstr>
      <vt:lpstr>Part IV  Hands on</vt:lpstr>
      <vt:lpstr>LABS</vt:lpstr>
      <vt:lpstr>Firectl</vt:lpstr>
      <vt:lpstr>Ignite</vt:lpstr>
      <vt:lpstr>kata</vt:lpstr>
      <vt:lpstr>Firekube</vt:lpstr>
      <vt:lpstr>gitops</vt:lpstr>
      <vt:lpstr>Sec &amp; Tech Recap</vt:lpstr>
      <vt:lpstr>part IV: The end  Thank you for listening !</vt:lpstr>
      <vt:lpstr>Conclusion  Some final words . . .</vt:lpstr>
      <vt:lpstr>summary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THE END  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Strategy &amp; CM Update</dc:title>
  <dc:creator>Charlie Ungashick</dc:creator>
  <cp:lastModifiedBy>Mark Cherp</cp:lastModifiedBy>
  <cp:revision>585</cp:revision>
  <dcterms:created xsi:type="dcterms:W3CDTF">2017-04-12T07:15:40Z</dcterms:created>
  <dcterms:modified xsi:type="dcterms:W3CDTF">2020-05-26T10:51:04Z</dcterms:modified>
</cp:coreProperties>
</file>